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97"/>
  </p:notesMasterIdLst>
  <p:sldIdLst>
    <p:sldId id="643" r:id="rId2"/>
    <p:sldId id="717" r:id="rId3"/>
    <p:sldId id="600" r:id="rId4"/>
    <p:sldId id="610" r:id="rId5"/>
    <p:sldId id="611" r:id="rId6"/>
    <p:sldId id="682" r:id="rId7"/>
    <p:sldId id="684" r:id="rId8"/>
    <p:sldId id="713" r:id="rId9"/>
    <p:sldId id="718" r:id="rId10"/>
    <p:sldId id="719" r:id="rId11"/>
    <p:sldId id="720" r:id="rId12"/>
    <p:sldId id="721" r:id="rId13"/>
    <p:sldId id="722" r:id="rId14"/>
    <p:sldId id="723" r:id="rId15"/>
    <p:sldId id="724" r:id="rId16"/>
    <p:sldId id="725" r:id="rId17"/>
    <p:sldId id="726" r:id="rId18"/>
    <p:sldId id="727" r:id="rId19"/>
    <p:sldId id="728" r:id="rId20"/>
    <p:sldId id="730" r:id="rId21"/>
    <p:sldId id="732" r:id="rId22"/>
    <p:sldId id="733" r:id="rId23"/>
    <p:sldId id="734" r:id="rId24"/>
    <p:sldId id="735" r:id="rId25"/>
    <p:sldId id="738" r:id="rId26"/>
    <p:sldId id="739" r:id="rId27"/>
    <p:sldId id="740" r:id="rId28"/>
    <p:sldId id="743" r:id="rId29"/>
    <p:sldId id="742" r:id="rId30"/>
    <p:sldId id="745" r:id="rId31"/>
    <p:sldId id="747" r:id="rId32"/>
    <p:sldId id="748" r:id="rId33"/>
    <p:sldId id="325" r:id="rId34"/>
    <p:sldId id="751" r:id="rId35"/>
    <p:sldId id="327" r:id="rId36"/>
    <p:sldId id="345" r:id="rId37"/>
    <p:sldId id="752" r:id="rId38"/>
    <p:sldId id="755" r:id="rId39"/>
    <p:sldId id="784" r:id="rId40"/>
    <p:sldId id="787" r:id="rId41"/>
    <p:sldId id="788" r:id="rId42"/>
    <p:sldId id="790" r:id="rId43"/>
    <p:sldId id="791" r:id="rId44"/>
    <p:sldId id="793" r:id="rId45"/>
    <p:sldId id="795" r:id="rId46"/>
    <p:sldId id="797" r:id="rId47"/>
    <p:sldId id="756" r:id="rId48"/>
    <p:sldId id="757" r:id="rId49"/>
    <p:sldId id="754" r:id="rId50"/>
    <p:sldId id="825" r:id="rId51"/>
    <p:sldId id="806" r:id="rId52"/>
    <p:sldId id="807" r:id="rId53"/>
    <p:sldId id="808" r:id="rId54"/>
    <p:sldId id="809" r:id="rId55"/>
    <p:sldId id="810" r:id="rId56"/>
    <p:sldId id="811" r:id="rId57"/>
    <p:sldId id="812" r:id="rId58"/>
    <p:sldId id="813" r:id="rId59"/>
    <p:sldId id="815" r:id="rId60"/>
    <p:sldId id="814" r:id="rId61"/>
    <p:sldId id="816" r:id="rId62"/>
    <p:sldId id="819" r:id="rId63"/>
    <p:sldId id="817" r:id="rId64"/>
    <p:sldId id="818" r:id="rId65"/>
    <p:sldId id="820" r:id="rId66"/>
    <p:sldId id="821" r:id="rId67"/>
    <p:sldId id="822" r:id="rId68"/>
    <p:sldId id="823" r:id="rId69"/>
    <p:sldId id="824" r:id="rId70"/>
    <p:sldId id="767" r:id="rId71"/>
    <p:sldId id="768" r:id="rId72"/>
    <p:sldId id="770" r:id="rId73"/>
    <p:sldId id="773" r:id="rId74"/>
    <p:sldId id="774" r:id="rId75"/>
    <p:sldId id="777" r:id="rId76"/>
    <p:sldId id="371" r:id="rId77"/>
    <p:sldId id="778" r:id="rId78"/>
    <p:sldId id="613" r:id="rId79"/>
    <p:sldId id="530" r:id="rId80"/>
    <p:sldId id="531" r:id="rId81"/>
    <p:sldId id="462" r:id="rId82"/>
    <p:sldId id="556" r:id="rId83"/>
    <p:sldId id="473" r:id="rId84"/>
    <p:sldId id="563" r:id="rId85"/>
    <p:sldId id="565" r:id="rId86"/>
    <p:sldId id="479" r:id="rId87"/>
    <p:sldId id="566" r:id="rId88"/>
    <p:sldId id="515" r:id="rId89"/>
    <p:sldId id="650" r:id="rId90"/>
    <p:sldId id="749" r:id="rId91"/>
    <p:sldId id="753" r:id="rId92"/>
    <p:sldId id="750" r:id="rId93"/>
    <p:sldId id="775" r:id="rId94"/>
    <p:sldId id="776" r:id="rId95"/>
    <p:sldId id="77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56"/>
    <a:srgbClr val="619FCA"/>
    <a:srgbClr val="59CBCD"/>
    <a:srgbClr val="FAA099"/>
    <a:srgbClr val="5CD3D6"/>
    <a:srgbClr val="F79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46"/>
    <p:restoredTop sz="84877"/>
  </p:normalViewPr>
  <p:slideViewPr>
    <p:cSldViewPr snapToGrid="0" snapToObjects="1">
      <p:cViewPr varScale="1">
        <p:scale>
          <a:sx n="94" d="100"/>
          <a:sy n="94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539A1-3CAF-3040-B1A2-B6190386CD67}" type="datetimeFigureOut">
              <a:rPr lang="en-US" smtClean="0"/>
              <a:t>8/15/22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CD6A2-CDFA-B34A-A543-81E94138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9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Estimates vary across languages, but there is general agreement that ambiguity is extremely widespread across all languages.</a:t>
            </a:r>
          </a:p>
          <a:p>
            <a:r>
              <a:rPr lang="en-US" dirty="0"/>
              <a:t>Emphasize: ambiguity is the </a:t>
            </a:r>
            <a:r>
              <a:rPr lang="en-US" i="1" dirty="0"/>
              <a:t>rule</a:t>
            </a:r>
            <a:r>
              <a:rPr lang="en-US" i="0" dirty="0"/>
              <a:t>, not the exception. </a:t>
            </a:r>
          </a:p>
          <a:p>
            <a:r>
              <a:rPr lang="en-US" i="0" dirty="0"/>
              <a:t>Consequently, any “complete” theory of language comprehension, mental representation of meaning, or even why languages look the way they do must contend with ambiguity.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8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 there is indeed evidence for anti-homophone pressures at work, e.g., </a:t>
            </a:r>
            <a:r>
              <a:rPr lang="en-US" dirty="0" err="1"/>
              <a:t>inbhiting</a:t>
            </a:r>
            <a:r>
              <a:rPr lang="en-US" dirty="0"/>
              <a:t> certain kinds of sound changes. (Discuss this later)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5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(Distinguish sufficiency from necessity)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34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29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3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9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44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08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Briefly re-review psycholinguistic evidence. Now focus on plausibility judgments.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F450-D6D1-344B-AF64-82566B77849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66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effect doesn’t look super impressive, but note that this includes several subjects with unusually slow RTs (on the order of 10-15 seconds).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F450-D6D1-344B-AF64-82566B77849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5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Ambiguous visual stimuli </a:t>
            </a:r>
            <a:r>
              <a:rPr lang="en-US" dirty="0">
                <a:sym typeface="Wingdings" pitchFamily="2" charset="2"/>
              </a:rPr>
              <a:t> produce “</a:t>
            </a:r>
            <a:r>
              <a:rPr lang="en-US" dirty="0" err="1">
                <a:sym typeface="Wingdings" pitchFamily="2" charset="2"/>
              </a:rPr>
              <a:t>multistable</a:t>
            </a:r>
            <a:r>
              <a:rPr lang="en-US" dirty="0">
                <a:sym typeface="Wingdings" pitchFamily="2" charset="2"/>
              </a:rPr>
              <a:t>” perceptions, which researchers have used to the study the processes/dynamics underlying visual perception. Look at things like “rate of reversals”/adaptation, contrast between “bottom-up” vs. “top-down” processes (i.e., you cant “avoid” it, suggesting bottom-up; but there’s also some evidence for something like learning), the role of “fatigue” as it relates to sustaining a particular percept, etc.</a:t>
            </a:r>
          </a:p>
          <a:p>
            <a:r>
              <a:rPr lang="en-US" dirty="0">
                <a:sym typeface="Wingdings" pitchFamily="2" charset="2"/>
              </a:rPr>
              <a:t>Long &amp; </a:t>
            </a:r>
            <a:r>
              <a:rPr lang="en-US" dirty="0" err="1">
                <a:sym typeface="Wingdings" pitchFamily="2" charset="2"/>
              </a:rPr>
              <a:t>Toppino</a:t>
            </a:r>
            <a:r>
              <a:rPr lang="en-US" dirty="0">
                <a:sym typeface="Wingdings" pitchFamily="2" charset="2"/>
              </a:rPr>
              <a:t> (2004)  point out that “reversible stimuli” have been used to study visual perception since at least 1832 (Robert Necker describes the “Necker Cube”).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5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effect doesn’t look super impressive, but note that this includes several subjects with unusually slow RTs (on the order of 10-15 seconds).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F450-D6D1-344B-AF64-82566B77849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actually also adjudicate between </a:t>
            </a:r>
            <a:r>
              <a:rPr lang="en-US" dirty="0" err="1"/>
              <a:t>tehse</a:t>
            </a:r>
            <a:r>
              <a:rPr lang="en-US" dirty="0"/>
              <a:t> theories. Sense Compression predicts that within-cluster variance (i.e., within same sense category) should still predict RT. Sense Distillation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(Note: effect is clearer if we exclude the slowest RTs.)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F450-D6D1-344B-AF64-82566B77849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80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(Note: effect is clearer if we exclude the slowest RTs.)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F450-D6D1-344B-AF64-82566B77849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14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The prediction that polysemy = same sense is a little dependent on exactly how these “rules” get implemented. So theoretically, CR could be salvaged by positing that differences in behavior are due to differences in applying the rule.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8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E.g., for comprehension, b/c the same stimulus can elicit multiple interpretations, that acts as a kind of “control”––and you can then ask how those interpretations can be pushed around given different manipulations of context.</a:t>
            </a:r>
          </a:p>
          <a:p>
            <a:r>
              <a:rPr lang="en-US" dirty="0"/>
              <a:t>For example, you might ask questions like: which meaning tends to be accessed first? Do people always activate all meanings of an ambiguous word, or do they tend to activate only the most salient one given a particular context? What’s the role of expertise––within this department, some of you might imagine a “brain cell”, while others might be more likely to think about a cell in a data table. (“Table”, notably, is also ambiguous.)</a:t>
            </a:r>
          </a:p>
          <a:p>
            <a:r>
              <a:rPr lang="en-US" dirty="0"/>
              <a:t>People (e.g., Ferreira) have also used ambiguous words to ask about the role of things like audience design in language production.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2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E.g., for comprehension, b/c the same stimulus can elicit multiple interpretations, that acts as a kind of “control”––and you can then ask how those interpretations can be pushed around given different manipulations of context.</a:t>
            </a:r>
          </a:p>
          <a:p>
            <a:r>
              <a:rPr lang="en-US" dirty="0"/>
              <a:t>For example, you might ask questions like: which meaning tends to be accessed first? Do people always activate all meanings of an ambiguous word, or do they tend to activate only the most salient one given a particular context? What’s the role of expertise––within this department, some of you might imagine a “brain cell”, while others might be more likely to think about a cell in a data table. (“Table”, notably, is also ambiguous.)</a:t>
            </a:r>
          </a:p>
          <a:p>
            <a:r>
              <a:rPr lang="en-US" dirty="0"/>
              <a:t>People (e.g., Ferreira) have also used ambiguous words to ask about the role of things like audience design in language production.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4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E.g., for comprehension, b/c the same stimulus can elicit multiple interpretations, that acts as a kind of “control”––and you can then ask how those interpretations can be pushed around given different manipulations of context.</a:t>
            </a:r>
          </a:p>
          <a:p>
            <a:r>
              <a:rPr lang="en-US" dirty="0"/>
              <a:t>For example, you might ask questions like: which meaning tends to be accessed first? Do people always activate all meanings of an ambiguous word, or do they tend to activate only the most salient one given a particular context? What’s the role of expertise––within this department, some of you might imagine a “brain cell”, while others might be more likely to think about a cell in a data table. (“Table”, notably, is also ambiguous.)</a:t>
            </a:r>
          </a:p>
          <a:p>
            <a:r>
              <a:rPr lang="en-US" dirty="0"/>
              <a:t>People (e.g., Ferreira) have also used ambiguous words to ask about the role of things like audience design in language production.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number of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 does not: ~7k monosyllabic English words, ~15k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bisyllabic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words, ~11k trisyllabic words,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09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number of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 does not: ~7k monosyllabic English words, ~15k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bisyllabic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words, ~11k trisyllabic words,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9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larger </a:t>
            </a:r>
            <a:r>
              <a:rPr lang="en-US" b="1" dirty="0"/>
              <a:t>mean #</a:t>
            </a:r>
            <a:r>
              <a:rPr lang="en-US" b="0" dirty="0"/>
              <a:t> per wordform. </a:t>
            </a:r>
          </a:p>
          <a:p>
            <a:r>
              <a:rPr lang="en-US" b="0" dirty="0"/>
              <a:t>Homophony Rate is higher in real Japanese, English, and French. (Can show figures on all these things.)</a:t>
            </a:r>
          </a:p>
          <a:p>
            <a:r>
              <a:rPr lang="en-US" b="0" dirty="0"/>
              <a:t>But </a:t>
            </a:r>
            <a:r>
              <a:rPr lang="en-US" b="0" i="1" dirty="0"/>
              <a:t>where</a:t>
            </a:r>
            <a:r>
              <a:rPr lang="en-US" b="0" i="0" dirty="0"/>
              <a:t> in the lexicon are these concentrations of homophones found? Is homophony concentrated among the most “efficient” wordforms?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6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 in fact, once you control for phonotactic surprisal, it’s </a:t>
            </a:r>
            <a:r>
              <a:rPr lang="en-US" i="1" dirty="0"/>
              <a:t>more</a:t>
            </a:r>
            <a:r>
              <a:rPr lang="en-US" i="0" dirty="0"/>
              <a:t> concentrated among short wordforms.)</a:t>
            </a:r>
          </a:p>
          <a:p>
            <a:r>
              <a:rPr lang="en-US" i="0" dirty="0"/>
              <a:t>(I also worry that the Japanese </a:t>
            </a:r>
            <a:r>
              <a:rPr lang="en-US" i="0" dirty="0" err="1"/>
              <a:t>CallHome</a:t>
            </a:r>
            <a:r>
              <a:rPr lang="en-US" i="0" dirty="0"/>
              <a:t> Lexicon has some cases of polysemy among the monosyllables, </a:t>
            </a:r>
            <a:r>
              <a:rPr lang="en-US" i="0"/>
              <a:t>but it’s hard to say.)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3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3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6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2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88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7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5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2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8/15/22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9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5ED3-9582-CD4A-98A3-C97C68DB7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600" dirty="0"/>
              <a:t>Ambiguity in the mind and the lexicon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1B7FC0-9767-EF41-B8BE-AC01BDF6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496" y="3183673"/>
            <a:ext cx="5398903" cy="3248150"/>
          </a:xfrm>
        </p:spPr>
        <p:txBody>
          <a:bodyPr anchor="ctr">
            <a:normAutofit/>
          </a:bodyPr>
          <a:lstStyle/>
          <a:p>
            <a:r>
              <a:rPr lang="en-US" i="1" dirty="0"/>
              <a:t>Sean Trott</a:t>
            </a:r>
          </a:p>
          <a:p>
            <a:r>
              <a:rPr lang="en-US" i="1" dirty="0"/>
              <a:t>June 14, 2022</a:t>
            </a:r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4E271DB9-E922-2848-B798-633A74D449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1623" y="4388286"/>
            <a:ext cx="4409299" cy="8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B132-AE8B-FD43-94A5-22E4F69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is tolerated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18C4F4-9E04-8D43-A248-B8913F07928E}"/>
              </a:ext>
            </a:extLst>
          </p:cNvPr>
          <p:cNvSpPr txBox="1">
            <a:spLocks/>
          </p:cNvSpPr>
          <p:nvPr/>
        </p:nvSpPr>
        <p:spPr>
          <a:xfrm>
            <a:off x="691079" y="2537645"/>
            <a:ext cx="11277601" cy="89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Humans have a remarkable capacity to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disambiguate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82B38D-8CCD-6E4D-9D97-42D89AEF4215}"/>
              </a:ext>
            </a:extLst>
          </p:cNvPr>
          <p:cNvSpPr txBox="1">
            <a:spLocks/>
          </p:cNvSpPr>
          <p:nvPr/>
        </p:nvSpPr>
        <p:spPr>
          <a:xfrm>
            <a:off x="7428742" y="2950807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Levinson, 2000;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Wasow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2005; Ferreira, 2008;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Piantadosi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5AC0E5-99DE-BF44-94C3-EF3AD1DC3460}"/>
              </a:ext>
            </a:extLst>
          </p:cNvPr>
          <p:cNvSpPr txBox="1">
            <a:spLocks/>
          </p:cNvSpPr>
          <p:nvPr/>
        </p:nvSpPr>
        <p:spPr>
          <a:xfrm>
            <a:off x="691078" y="3635580"/>
            <a:ext cx="11277601" cy="524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Homophones can be disambiguated using: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3046F4-0D6D-214F-BD82-6B807CCF09AA}"/>
              </a:ext>
            </a:extLst>
          </p:cNvPr>
          <p:cNvSpPr txBox="1">
            <a:spLocks/>
          </p:cNvSpPr>
          <p:nvPr/>
        </p:nvSpPr>
        <p:spPr>
          <a:xfrm>
            <a:off x="1423027" y="4202905"/>
            <a:ext cx="2367569" cy="524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Grammatical class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57B859-9E5A-254C-ABE8-462D6B337DCA}"/>
              </a:ext>
            </a:extLst>
          </p:cNvPr>
          <p:cNvSpPr txBox="1">
            <a:spLocks/>
          </p:cNvSpPr>
          <p:nvPr/>
        </p:nvSpPr>
        <p:spPr>
          <a:xfrm>
            <a:off x="2515585" y="4538613"/>
            <a:ext cx="2069206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2018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893D7B-5190-A14C-A10C-B0429011F889}"/>
              </a:ext>
            </a:extLst>
          </p:cNvPr>
          <p:cNvSpPr txBox="1">
            <a:spLocks/>
          </p:cNvSpPr>
          <p:nvPr/>
        </p:nvSpPr>
        <p:spPr>
          <a:xfrm>
            <a:off x="4739337" y="4202904"/>
            <a:ext cx="2367569" cy="524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Co-speech gesture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1E0881-79BE-9C4F-BB13-93E745BC1153}"/>
              </a:ext>
            </a:extLst>
          </p:cNvPr>
          <p:cNvSpPr txBox="1">
            <a:spLocks/>
          </p:cNvSpPr>
          <p:nvPr/>
        </p:nvSpPr>
        <p:spPr>
          <a:xfrm>
            <a:off x="5295274" y="4538613"/>
            <a:ext cx="2760373" cy="47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Holle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Gunter, 2007; Holler &amp; Beattie, 2003; Kidd &amp; Holler, 2009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206BFE-61C5-DB47-899A-0CBDFF7986D6}"/>
              </a:ext>
            </a:extLst>
          </p:cNvPr>
          <p:cNvSpPr txBox="1">
            <a:spLocks/>
          </p:cNvSpPr>
          <p:nvPr/>
        </p:nvSpPr>
        <p:spPr>
          <a:xfrm>
            <a:off x="8164020" y="4201014"/>
            <a:ext cx="2367569" cy="524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Linguistic context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24558B-639D-2940-A383-2BB28A13DD35}"/>
              </a:ext>
            </a:extLst>
          </p:cNvPr>
          <p:cNvSpPr txBox="1">
            <a:spLocks/>
          </p:cNvSpPr>
          <p:nvPr/>
        </p:nvSpPr>
        <p:spPr>
          <a:xfrm>
            <a:off x="9001503" y="4538612"/>
            <a:ext cx="2114851" cy="47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Aina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2019; 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Beekhuizen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3ADA136-6593-0B48-9D05-16EA1BA1766A}"/>
              </a:ext>
            </a:extLst>
          </p:cNvPr>
          <p:cNvSpPr txBox="1">
            <a:spLocks/>
          </p:cNvSpPr>
          <p:nvPr/>
        </p:nvSpPr>
        <p:spPr>
          <a:xfrm>
            <a:off x="339144" y="5572401"/>
            <a:ext cx="11513711" cy="492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accent5"/>
                </a:solidFill>
              </a:rPr>
              <a:t>Up to a limit, lexical ambiguity is tolerated––i.e., not selected </a:t>
            </a:r>
            <a:r>
              <a:rPr lang="en-US" sz="2400" i="1" dirty="0">
                <a:solidFill>
                  <a:schemeClr val="accent5"/>
                </a:solidFill>
              </a:rPr>
              <a:t>against</a:t>
            </a:r>
            <a:r>
              <a:rPr lang="en-US" sz="2400" dirty="0">
                <a:solidFill>
                  <a:schemeClr val="accent5"/>
                </a:solidFill>
              </a:rPr>
              <a:t>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D5819-41A3-B948-859B-B78B914EF9BE}"/>
              </a:ext>
            </a:extLst>
          </p:cNvPr>
          <p:cNvSpPr/>
          <p:nvPr/>
        </p:nvSpPr>
        <p:spPr>
          <a:xfrm>
            <a:off x="3587166" y="6139725"/>
            <a:ext cx="4532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But is it selected </a:t>
            </a:r>
            <a:r>
              <a:rPr lang="en-US" sz="2400" b="1" i="1" dirty="0">
                <a:solidFill>
                  <a:schemeClr val="accent5"/>
                </a:solidFill>
              </a:rPr>
              <a:t>for</a:t>
            </a:r>
            <a:r>
              <a:rPr lang="en-US" sz="2400" b="1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351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A53B-7223-5344-935B-A87992E2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as a </a:t>
            </a:r>
            <a:r>
              <a:rPr lang="en-US" b="1" dirty="0"/>
              <a:t>design feature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B1EF1-375D-B348-B48D-00848C8427A5}"/>
              </a:ext>
            </a:extLst>
          </p:cNvPr>
          <p:cNvSpPr txBox="1">
            <a:spLocks/>
          </p:cNvSpPr>
          <p:nvPr/>
        </p:nvSpPr>
        <p:spPr>
          <a:xfrm>
            <a:off x="691079" y="2360547"/>
            <a:ext cx="11277601" cy="570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well-designed lexicon should favor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easy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wordforms.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7F9EB1-6BAD-E049-8608-93A247D26605}"/>
              </a:ext>
            </a:extLst>
          </p:cNvPr>
          <p:cNvSpPr txBox="1">
            <a:spLocks/>
          </p:cNvSpPr>
          <p:nvPr/>
        </p:nvSpPr>
        <p:spPr>
          <a:xfrm>
            <a:off x="691079" y="3122870"/>
            <a:ext cx="10050286" cy="8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Combined with a tolerance for ambiguity, this could create a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 pressure to recycle the most optimal forms for multiple meanings.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E09DC-327C-2E48-A668-D0A7B83D7332}"/>
              </a:ext>
            </a:extLst>
          </p:cNvPr>
          <p:cNvSpPr txBox="1">
            <a:spLocks/>
          </p:cNvSpPr>
          <p:nvPr/>
        </p:nvSpPr>
        <p:spPr>
          <a:xfrm>
            <a:off x="691078" y="4165693"/>
            <a:ext cx="11277601" cy="89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Indeed, homophony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concentrated among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short, frequent,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phonotactically plausible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wordforms in English, Dutch, and German.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DF93E-AD17-1740-BF56-7531E2BF5604}"/>
              </a:ext>
            </a:extLst>
          </p:cNvPr>
          <p:cNvSpPr/>
          <p:nvPr/>
        </p:nvSpPr>
        <p:spPr>
          <a:xfrm>
            <a:off x="7451953" y="4658035"/>
            <a:ext cx="2795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Zipf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1949; Piantadosi et al, 2012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7BC9EE-524E-4840-866A-FD5D8A8A3485}"/>
              </a:ext>
            </a:extLst>
          </p:cNvPr>
          <p:cNvSpPr txBox="1">
            <a:spLocks/>
          </p:cNvSpPr>
          <p:nvPr/>
        </p:nvSpPr>
        <p:spPr>
          <a:xfrm>
            <a:off x="457199" y="5455348"/>
            <a:ext cx="11277601" cy="89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But there’s an alternative explanation that hasn’t been accounted for.</a:t>
            </a:r>
          </a:p>
        </p:txBody>
      </p:sp>
    </p:spTree>
    <p:extLst>
      <p:ext uri="{BB962C8B-B14F-4D97-AF65-F5344CB8AC3E}">
        <p14:creationId xmlns:p14="http://schemas.microsoft.com/office/powerpoint/2010/main" val="332823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2AD4-A8D9-624D-A2D0-CB3D2F14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as a </a:t>
            </a:r>
            <a:r>
              <a:rPr lang="en-US" b="1" dirty="0"/>
              <a:t>byproduct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08D972-321D-CF48-943D-599CCB54CDBE}"/>
              </a:ext>
            </a:extLst>
          </p:cNvPr>
          <p:cNvSpPr txBox="1">
            <a:spLocks/>
          </p:cNvSpPr>
          <p:nvPr/>
        </p:nvSpPr>
        <p:spPr>
          <a:xfrm>
            <a:off x="691079" y="2624532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constraints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narrow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space of possible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011BEC-CA31-EC4D-A18C-96B3A8C334B3}"/>
              </a:ext>
            </a:extLst>
          </p:cNvPr>
          <p:cNvSpPr txBox="1">
            <a:spLocks/>
          </p:cNvSpPr>
          <p:nvPr/>
        </p:nvSpPr>
        <p:spPr>
          <a:xfrm>
            <a:off x="9113949" y="2907218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1C677D-BF2F-D341-A661-C29CA597B9C2}"/>
              </a:ext>
            </a:extLst>
          </p:cNvPr>
          <p:cNvSpPr txBox="1">
            <a:spLocks/>
          </p:cNvSpPr>
          <p:nvPr/>
        </p:nvSpPr>
        <p:spPr>
          <a:xfrm>
            <a:off x="691079" y="3472590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Proportion of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occupied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space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will always be larger for short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8080A-08A5-364A-B510-3BE1DF506DB4}"/>
              </a:ext>
            </a:extLst>
          </p:cNvPr>
          <p:cNvSpPr txBox="1">
            <a:spLocks/>
          </p:cNvSpPr>
          <p:nvPr/>
        </p:nvSpPr>
        <p:spPr>
          <a:xfrm>
            <a:off x="1340190" y="4119169"/>
            <a:ext cx="10628490" cy="746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possible wordforms grows (roughly) exponentially with word length.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42B069-A7A7-1841-A071-93357DC8F5F2}"/>
              </a:ext>
            </a:extLst>
          </p:cNvPr>
          <p:cNvSpPr txBox="1">
            <a:spLocks/>
          </p:cNvSpPr>
          <p:nvPr/>
        </p:nvSpPr>
        <p:spPr>
          <a:xfrm>
            <a:off x="1340190" y="4702735"/>
            <a:ext cx="10628490" cy="746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number of 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 does not.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06ADAF-CD93-6B49-8A94-9E51E09B2173}"/>
              </a:ext>
            </a:extLst>
          </p:cNvPr>
          <p:cNvSpPr txBox="1">
            <a:spLocks/>
          </p:cNvSpPr>
          <p:nvPr/>
        </p:nvSpPr>
        <p:spPr>
          <a:xfrm>
            <a:off x="1340190" y="5286301"/>
            <a:ext cx="9675889" cy="845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 adding words randomly would result in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monosyllabic homophones, simply by chance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467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2AD4-A8D9-624D-A2D0-CB3D2F14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as a </a:t>
            </a:r>
            <a:r>
              <a:rPr lang="en-US" b="1" dirty="0"/>
              <a:t>byproduct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08D972-321D-CF48-943D-599CCB54CDBE}"/>
              </a:ext>
            </a:extLst>
          </p:cNvPr>
          <p:cNvSpPr txBox="1">
            <a:spLocks/>
          </p:cNvSpPr>
          <p:nvPr/>
        </p:nvSpPr>
        <p:spPr>
          <a:xfrm>
            <a:off x="691079" y="2624532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constraints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narrow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space of possible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011BEC-CA31-EC4D-A18C-96B3A8C334B3}"/>
              </a:ext>
            </a:extLst>
          </p:cNvPr>
          <p:cNvSpPr txBox="1">
            <a:spLocks/>
          </p:cNvSpPr>
          <p:nvPr/>
        </p:nvSpPr>
        <p:spPr>
          <a:xfrm>
            <a:off x="9113949" y="2907218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1C677D-BF2F-D341-A661-C29CA597B9C2}"/>
              </a:ext>
            </a:extLst>
          </p:cNvPr>
          <p:cNvSpPr txBox="1">
            <a:spLocks/>
          </p:cNvSpPr>
          <p:nvPr/>
        </p:nvSpPr>
        <p:spPr>
          <a:xfrm>
            <a:off x="691079" y="3472590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Proportion of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occupied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space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will always be larger for short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06ADAF-CD93-6B49-8A94-9E51E09B2173}"/>
              </a:ext>
            </a:extLst>
          </p:cNvPr>
          <p:cNvSpPr txBox="1">
            <a:spLocks/>
          </p:cNvSpPr>
          <p:nvPr/>
        </p:nvSpPr>
        <p:spPr>
          <a:xfrm>
            <a:off x="1803217" y="4320648"/>
            <a:ext cx="8585566" cy="84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How much of the </a:t>
            </a:r>
            <a:r>
              <a:rPr lang="en-US" sz="2200" b="1" dirty="0">
                <a:solidFill>
                  <a:schemeClr val="accent5"/>
                </a:solidFill>
              </a:rPr>
              <a:t>empirical distribution</a:t>
            </a:r>
            <a:r>
              <a:rPr lang="en-US" sz="2200" dirty="0">
                <a:solidFill>
                  <a:schemeClr val="accent5"/>
                </a:solidFill>
              </a:rPr>
              <a:t> of homophony is attributable to these indirect factors––vs. a direct pressure to “recycle” the best wordforms?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8D1EC-AFC5-7D4B-9069-B3F5F3A1BCE3}"/>
              </a:ext>
            </a:extLst>
          </p:cNvPr>
          <p:cNvSpPr txBox="1">
            <a:spLocks/>
          </p:cNvSpPr>
          <p:nvPr/>
        </p:nvSpPr>
        <p:spPr>
          <a:xfrm>
            <a:off x="1803217" y="5709174"/>
            <a:ext cx="8585566" cy="1148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We need a </a:t>
            </a:r>
            <a:r>
              <a:rPr lang="en-US" sz="2200" b="1" dirty="0">
                <a:solidFill>
                  <a:schemeClr val="accent5"/>
                </a:solidFill>
              </a:rPr>
              <a:t>baseline</a:t>
            </a:r>
            <a:r>
              <a:rPr lang="en-US" sz="2200" dirty="0">
                <a:solidFill>
                  <a:schemeClr val="accent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87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624A-55B0-4542-8D7A-BD11707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baseline for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58A79-9375-B044-AD9F-CC93CAB46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3203419"/>
          </a:xfrm>
        </p:spPr>
        <p:txBody>
          <a:bodyPr/>
          <a:lstStyle/>
          <a:p>
            <a:r>
              <a:rPr lang="en-US" dirty="0"/>
              <a:t>We’d like to know </a:t>
            </a:r>
            <a:r>
              <a:rPr lang="en-US" b="1" dirty="0"/>
              <a:t>how many</a:t>
            </a:r>
            <a:r>
              <a:rPr lang="en-US" dirty="0"/>
              <a:t> homophones to expect, and </a:t>
            </a:r>
            <a:r>
              <a:rPr lang="en-US" b="1" dirty="0"/>
              <a:t>where</a:t>
            </a:r>
            <a:r>
              <a:rPr lang="en-US" dirty="0"/>
              <a:t> to expect them.</a:t>
            </a:r>
          </a:p>
          <a:p>
            <a:r>
              <a:rPr lang="en-US" dirty="0"/>
              <a:t>We can generate a </a:t>
            </a:r>
            <a:r>
              <a:rPr lang="en-US" b="1" dirty="0"/>
              <a:t>simulated lexicon</a:t>
            </a:r>
            <a:r>
              <a:rPr lang="en-US" dirty="0"/>
              <a:t> that’s matched for important properties of the target language:</a:t>
            </a:r>
          </a:p>
          <a:p>
            <a:pPr lvl="1"/>
            <a:r>
              <a:rPr lang="en-US" dirty="0"/>
              <a:t>Number of words of each length (e.g., 7K monosyllabic words, etc.)</a:t>
            </a:r>
          </a:p>
          <a:p>
            <a:pPr lvl="1"/>
            <a:r>
              <a:rPr lang="en-US" dirty="0"/>
              <a:t>Phonotactics of target language.</a:t>
            </a:r>
          </a:p>
          <a:p>
            <a:r>
              <a:rPr lang="en-US" dirty="0"/>
              <a:t>Such a baseline would be free of direct selection pressures:</a:t>
            </a:r>
          </a:p>
          <a:p>
            <a:pPr lvl="1"/>
            <a:r>
              <a:rPr lang="en-US" dirty="0"/>
              <a:t>No pressure </a:t>
            </a:r>
            <a:r>
              <a:rPr lang="en-US" i="1" dirty="0"/>
              <a:t>for</a:t>
            </a:r>
            <a:r>
              <a:rPr lang="en-US" dirty="0"/>
              <a:t> ambiguity.</a:t>
            </a:r>
          </a:p>
          <a:p>
            <a:pPr lvl="1"/>
            <a:r>
              <a:rPr lang="en-US" dirty="0"/>
              <a:t>No pressure </a:t>
            </a:r>
            <a:r>
              <a:rPr lang="en-US" i="1" dirty="0"/>
              <a:t>against</a:t>
            </a:r>
            <a:r>
              <a:rPr lang="en-US" dirty="0"/>
              <a:t> ambiguity.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CACD54-38F7-3A4A-9BDE-669CFA831E07}"/>
              </a:ext>
            </a:extLst>
          </p:cNvPr>
          <p:cNvSpPr txBox="1">
            <a:spLocks/>
          </p:cNvSpPr>
          <p:nvPr/>
        </p:nvSpPr>
        <p:spPr>
          <a:xfrm>
            <a:off x="2611346" y="5715267"/>
            <a:ext cx="6969308" cy="84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How </a:t>
            </a:r>
            <a:r>
              <a:rPr lang="en-US" sz="2200" b="1" dirty="0">
                <a:solidFill>
                  <a:schemeClr val="accent5"/>
                </a:solidFill>
              </a:rPr>
              <a:t>many homophones </a:t>
            </a:r>
            <a:r>
              <a:rPr lang="en-US" sz="2200" dirty="0">
                <a:solidFill>
                  <a:schemeClr val="accent5"/>
                </a:solidFill>
              </a:rPr>
              <a:t>do these baselines have, and how are they </a:t>
            </a:r>
            <a:r>
              <a:rPr lang="en-US" sz="2200" b="1" dirty="0">
                <a:solidFill>
                  <a:schemeClr val="accent5"/>
                </a:solidFill>
              </a:rPr>
              <a:t>distributed</a:t>
            </a:r>
            <a:r>
              <a:rPr lang="en-US" sz="2200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613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phonotactics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 a Markov model on the set of unique wordforms in a target lexicon.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8FA58-12F5-EF4A-BB15-0EC0E257C561}"/>
              </a:ext>
            </a:extLst>
          </p:cNvPr>
          <p:cNvSpPr txBox="1">
            <a:spLocks/>
          </p:cNvSpPr>
          <p:nvPr/>
        </p:nvSpPr>
        <p:spPr>
          <a:xfrm>
            <a:off x="796386" y="3361801"/>
            <a:ext cx="891997" cy="310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[dug]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[bug]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D80C2A-901E-ED45-BC71-AC00BC278EAD}"/>
              </a:ext>
            </a:extLst>
          </p:cNvPr>
          <p:cNvSpPr/>
          <p:nvPr/>
        </p:nvSpPr>
        <p:spPr>
          <a:xfrm>
            <a:off x="2041377" y="3443447"/>
            <a:ext cx="442916" cy="266327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DE826-9007-E342-AE60-FB9869EB5874}"/>
              </a:ext>
            </a:extLst>
          </p:cNvPr>
          <p:cNvSpPr txBox="1">
            <a:spLocks/>
          </p:cNvSpPr>
          <p:nvPr/>
        </p:nvSpPr>
        <p:spPr>
          <a:xfrm>
            <a:off x="2947165" y="4485270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22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23F8C81-2F9A-2D48-980A-08DD7E0FFC9C}"/>
              </a:ext>
            </a:extLst>
          </p:cNvPr>
          <p:cNvSpPr/>
          <p:nvPr/>
        </p:nvSpPr>
        <p:spPr>
          <a:xfrm flipH="1">
            <a:off x="3653154" y="4270008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3BC243-50B6-914D-823F-2DA81879889A}"/>
              </a:ext>
            </a:extLst>
          </p:cNvPr>
          <p:cNvSpPr txBox="1">
            <a:spLocks/>
          </p:cNvSpPr>
          <p:nvPr/>
        </p:nvSpPr>
        <p:spPr>
          <a:xfrm>
            <a:off x="4236623" y="4335698"/>
            <a:ext cx="705989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4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b: 4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67A183-B817-B841-BBB4-89BFE8784793}"/>
              </a:ext>
            </a:extLst>
          </p:cNvPr>
          <p:cNvSpPr txBox="1">
            <a:spLocks/>
          </p:cNvSpPr>
          <p:nvPr/>
        </p:nvSpPr>
        <p:spPr>
          <a:xfrm>
            <a:off x="5761216" y="4186397"/>
            <a:ext cx="5554484" cy="15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learns that words in this lexicon have an equal probability of beginning with “b” or “d”.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8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phonotactics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 a Markov model on the set of unique wordforms in a target lexicon.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8FA58-12F5-EF4A-BB15-0EC0E257C561}"/>
              </a:ext>
            </a:extLst>
          </p:cNvPr>
          <p:cNvSpPr txBox="1">
            <a:spLocks/>
          </p:cNvSpPr>
          <p:nvPr/>
        </p:nvSpPr>
        <p:spPr>
          <a:xfrm>
            <a:off x="796386" y="3361801"/>
            <a:ext cx="891997" cy="310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[dug]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[bug]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D80C2A-901E-ED45-BC71-AC00BC278EAD}"/>
              </a:ext>
            </a:extLst>
          </p:cNvPr>
          <p:cNvSpPr/>
          <p:nvPr/>
        </p:nvSpPr>
        <p:spPr>
          <a:xfrm>
            <a:off x="2041377" y="3443447"/>
            <a:ext cx="442916" cy="266327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DE826-9007-E342-AE60-FB9869EB5874}"/>
              </a:ext>
            </a:extLst>
          </p:cNvPr>
          <p:cNvSpPr txBox="1">
            <a:spLocks/>
          </p:cNvSpPr>
          <p:nvPr/>
        </p:nvSpPr>
        <p:spPr>
          <a:xfrm>
            <a:off x="2947165" y="4485270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23F8C81-2F9A-2D48-980A-08DD7E0FFC9C}"/>
              </a:ext>
            </a:extLst>
          </p:cNvPr>
          <p:cNvSpPr/>
          <p:nvPr/>
        </p:nvSpPr>
        <p:spPr>
          <a:xfrm flipH="1">
            <a:off x="3653154" y="4270008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3BC243-50B6-914D-823F-2DA81879889A}"/>
              </a:ext>
            </a:extLst>
          </p:cNvPr>
          <p:cNvSpPr txBox="1">
            <a:spLocks/>
          </p:cNvSpPr>
          <p:nvPr/>
        </p:nvSpPr>
        <p:spPr>
          <a:xfrm>
            <a:off x="4417131" y="4214021"/>
            <a:ext cx="933102" cy="1122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2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u: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99E6AA-996A-ED46-9DDA-D1DA441CD724}"/>
              </a:ext>
            </a:extLst>
          </p:cNvPr>
          <p:cNvSpPr txBox="1">
            <a:spLocks/>
          </p:cNvSpPr>
          <p:nvPr/>
        </p:nvSpPr>
        <p:spPr>
          <a:xfrm>
            <a:off x="6025385" y="4446786"/>
            <a:ext cx="4389407" cy="147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learns that “o” is most likely sound after “d”.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phonotactics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 a Markov model on the set of unique wordforms in a target lexicon.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8FA58-12F5-EF4A-BB15-0EC0E257C561}"/>
              </a:ext>
            </a:extLst>
          </p:cNvPr>
          <p:cNvSpPr txBox="1">
            <a:spLocks/>
          </p:cNvSpPr>
          <p:nvPr/>
        </p:nvSpPr>
        <p:spPr>
          <a:xfrm>
            <a:off x="796386" y="3361801"/>
            <a:ext cx="891997" cy="310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[dug]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[bug]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D80C2A-901E-ED45-BC71-AC00BC278EAD}"/>
              </a:ext>
            </a:extLst>
          </p:cNvPr>
          <p:cNvSpPr/>
          <p:nvPr/>
        </p:nvSpPr>
        <p:spPr>
          <a:xfrm>
            <a:off x="2041377" y="3443447"/>
            <a:ext cx="442916" cy="266327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DE826-9007-E342-AE60-FB9869EB5874}"/>
              </a:ext>
            </a:extLst>
          </p:cNvPr>
          <p:cNvSpPr txBox="1">
            <a:spLocks/>
          </p:cNvSpPr>
          <p:nvPr/>
        </p:nvSpPr>
        <p:spPr>
          <a:xfrm>
            <a:off x="2947165" y="4485270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23F8C81-2F9A-2D48-980A-08DD7E0FFC9C}"/>
              </a:ext>
            </a:extLst>
          </p:cNvPr>
          <p:cNvSpPr/>
          <p:nvPr/>
        </p:nvSpPr>
        <p:spPr>
          <a:xfrm flipH="1">
            <a:off x="3653154" y="4270008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3BC243-50B6-914D-823F-2DA81879889A}"/>
              </a:ext>
            </a:extLst>
          </p:cNvPr>
          <p:cNvSpPr txBox="1">
            <a:spLocks/>
          </p:cNvSpPr>
          <p:nvPr/>
        </p:nvSpPr>
        <p:spPr>
          <a:xfrm>
            <a:off x="4417131" y="4214021"/>
            <a:ext cx="933102" cy="1122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2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u: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99E6AA-996A-ED46-9DDA-D1DA441CD724}"/>
              </a:ext>
            </a:extLst>
          </p:cNvPr>
          <p:cNvSpPr txBox="1">
            <a:spLocks/>
          </p:cNvSpPr>
          <p:nvPr/>
        </p:nvSpPr>
        <p:spPr>
          <a:xfrm>
            <a:off x="7223627" y="3990533"/>
            <a:ext cx="4389407" cy="147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represent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chains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varying length (depending on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A3E1B-09D3-6D46-A0C3-A3DB5BD3E4C2}"/>
              </a:ext>
            </a:extLst>
          </p:cNvPr>
          <p:cNvSpPr/>
          <p:nvPr/>
        </p:nvSpPr>
        <p:spPr>
          <a:xfrm flipH="1">
            <a:off x="5239018" y="4045442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0A9A32-6934-CC49-9D3D-695D2C10D8B1}"/>
              </a:ext>
            </a:extLst>
          </p:cNvPr>
          <p:cNvSpPr txBox="1">
            <a:spLocks/>
          </p:cNvSpPr>
          <p:nvPr/>
        </p:nvSpPr>
        <p:spPr>
          <a:xfrm>
            <a:off x="5821185" y="4025742"/>
            <a:ext cx="2454957" cy="747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g: 1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t: 1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2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0CCAA8-0840-174B-9416-EAE0632ECD5F}"/>
              </a:ext>
            </a:extLst>
          </p:cNvPr>
          <p:cNvSpPr txBox="1">
            <a:spLocks/>
          </p:cNvSpPr>
          <p:nvPr/>
        </p:nvSpPr>
        <p:spPr>
          <a:xfrm>
            <a:off x="2102497" y="3371299"/>
            <a:ext cx="1114836" cy="685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b: 0.5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2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0CCAA8-0840-174B-9416-EAE0632ECD5F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023974-1E27-4D4E-8F54-07DAACE82460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2243639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u: 0.25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A8D2-6C35-4C4C-8334-AC98AB5D5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6D61-0099-3A4F-BAE2-453F79E12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study ambiguity?</a:t>
            </a:r>
          </a:p>
          <a:p>
            <a:r>
              <a:rPr lang="en-US" b="1" dirty="0"/>
              <a:t>Ambiguity in the lexicon</a:t>
            </a:r>
            <a:r>
              <a:rPr lang="en-US" dirty="0"/>
              <a:t>: why is there so much of it?</a:t>
            </a:r>
          </a:p>
        </p:txBody>
      </p:sp>
    </p:spTree>
    <p:extLst>
      <p:ext uri="{BB962C8B-B14F-4D97-AF65-F5344CB8AC3E}">
        <p14:creationId xmlns:p14="http://schemas.microsoft.com/office/powerpoint/2010/main" val="340016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023974-1E27-4D4E-8F54-07DAACE82460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1832656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u: 0.25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ED0DB74-A9E8-FB42-8745-510AE6BDAA1C}"/>
              </a:ext>
            </a:extLst>
          </p:cNvPr>
          <p:cNvSpPr/>
          <p:nvPr/>
        </p:nvSpPr>
        <p:spPr>
          <a:xfrm flipH="1">
            <a:off x="4547673" y="2855925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6F4982-0125-DC49-A8F0-4AE54CFA2B44}"/>
              </a:ext>
            </a:extLst>
          </p:cNvPr>
          <p:cNvSpPr txBox="1">
            <a:spLocks/>
          </p:cNvSpPr>
          <p:nvPr/>
        </p:nvSpPr>
        <p:spPr>
          <a:xfrm>
            <a:off x="4958656" y="2896510"/>
            <a:ext cx="891997" cy="6643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t: 0.5</a:t>
            </a: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FF344BB-A67F-E347-B8EB-A976579D9C0E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95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ED0DB74-A9E8-FB42-8745-510AE6BDAA1C}"/>
              </a:ext>
            </a:extLst>
          </p:cNvPr>
          <p:cNvSpPr/>
          <p:nvPr/>
        </p:nvSpPr>
        <p:spPr>
          <a:xfrm flipH="1">
            <a:off x="4547673" y="2855925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6F4982-0125-DC49-A8F0-4AE54CFA2B44}"/>
              </a:ext>
            </a:extLst>
          </p:cNvPr>
          <p:cNvSpPr txBox="1">
            <a:spLocks/>
          </p:cNvSpPr>
          <p:nvPr/>
        </p:nvSpPr>
        <p:spPr>
          <a:xfrm>
            <a:off x="4958656" y="2896510"/>
            <a:ext cx="891997" cy="6643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bg1">
                    <a:lumMod val="75000"/>
                  </a:schemeClr>
                </a:solidFill>
              </a:rPr>
              <a:t>g: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b="1" i="1" dirty="0">
                <a:solidFill>
                  <a:schemeClr val="tx2"/>
                </a:solidFill>
              </a:rPr>
              <a:t>t: 0.5</a:t>
            </a:r>
            <a:endParaRPr lang="en-US" sz="1900" b="1" dirty="0">
              <a:solidFill>
                <a:schemeClr val="tx2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FC99954-1949-D34E-B0D4-B10711D070AC}"/>
              </a:ext>
            </a:extLst>
          </p:cNvPr>
          <p:cNvSpPr/>
          <p:nvPr/>
        </p:nvSpPr>
        <p:spPr>
          <a:xfrm flipH="1">
            <a:off x="5834239" y="2938729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D22D6B-3AA1-354A-880B-03F9E905F019}"/>
              </a:ext>
            </a:extLst>
          </p:cNvPr>
          <p:cNvSpPr txBox="1">
            <a:spLocks/>
          </p:cNvSpPr>
          <p:nvPr/>
        </p:nvSpPr>
        <p:spPr>
          <a:xfrm>
            <a:off x="6341349" y="3036277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6D2458-30F6-BB46-BE8E-5804FAB6D754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1832656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u: 0.25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BF5546B-41DE-BE4F-AF1C-C692A97D73C4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78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ED0DB74-A9E8-FB42-8745-510AE6BDAA1C}"/>
              </a:ext>
            </a:extLst>
          </p:cNvPr>
          <p:cNvSpPr/>
          <p:nvPr/>
        </p:nvSpPr>
        <p:spPr>
          <a:xfrm flipH="1">
            <a:off x="4547673" y="2855925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FC99954-1949-D34E-B0D4-B10711D070AC}"/>
              </a:ext>
            </a:extLst>
          </p:cNvPr>
          <p:cNvSpPr/>
          <p:nvPr/>
        </p:nvSpPr>
        <p:spPr>
          <a:xfrm flipH="1">
            <a:off x="5834239" y="2938729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D22D6B-3AA1-354A-880B-03F9E905F019}"/>
              </a:ext>
            </a:extLst>
          </p:cNvPr>
          <p:cNvSpPr txBox="1">
            <a:spLocks/>
          </p:cNvSpPr>
          <p:nvPr/>
        </p:nvSpPr>
        <p:spPr>
          <a:xfrm>
            <a:off x="6341349" y="3036277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F48556-3BD5-7F4A-9755-135F7BE68EFB}"/>
              </a:ext>
            </a:extLst>
          </p:cNvPr>
          <p:cNvSpPr txBox="1">
            <a:spLocks/>
          </p:cNvSpPr>
          <p:nvPr/>
        </p:nvSpPr>
        <p:spPr>
          <a:xfrm>
            <a:off x="3102932" y="5004561"/>
            <a:ext cx="1737797" cy="91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i="1" dirty="0">
                <a:solidFill>
                  <a:schemeClr val="accent5"/>
                </a:solidFill>
              </a:rPr>
              <a:t>[dot]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3000" i="1" dirty="0">
              <a:solidFill>
                <a:schemeClr val="accent5"/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000" b="1" i="1" dirty="0">
              <a:solidFill>
                <a:schemeClr val="accent5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FD10AC-6BA2-7243-9A48-C46A3D6C4A03}"/>
              </a:ext>
            </a:extLst>
          </p:cNvPr>
          <p:cNvSpPr txBox="1">
            <a:spLocks/>
          </p:cNvSpPr>
          <p:nvPr/>
        </p:nvSpPr>
        <p:spPr>
          <a:xfrm>
            <a:off x="4958656" y="2896510"/>
            <a:ext cx="891997" cy="6643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bg1">
                    <a:lumMod val="75000"/>
                  </a:schemeClr>
                </a:solidFill>
              </a:rPr>
              <a:t>g: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b="1" i="1" dirty="0">
                <a:solidFill>
                  <a:schemeClr val="tx2"/>
                </a:solidFill>
              </a:rPr>
              <a:t>t: 0.5</a:t>
            </a:r>
            <a:endParaRPr lang="en-US" sz="1900" b="1" dirty="0">
              <a:solidFill>
                <a:schemeClr val="tx2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68CAC14-95F2-4244-B4E9-629BF5784BB9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1832656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u: 0.25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E27528B-554E-1C48-A660-1E07C44997A0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7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2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5DCFAF-61F0-3B48-A93E-ED2A2E295AEA}"/>
              </a:ext>
            </a:extLst>
          </p:cNvPr>
          <p:cNvCxnSpPr>
            <a:cxnSpLocks/>
          </p:cNvCxnSpPr>
          <p:nvPr/>
        </p:nvCxnSpPr>
        <p:spPr>
          <a:xfrm flipH="1">
            <a:off x="4257675" y="3879276"/>
            <a:ext cx="2314575" cy="100704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8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CCA0D5-ADD6-D247-AA46-02265F06B2D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424700-7F7E-5548-AD44-240697F4E2A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D32B2A-667C-DC4F-A542-000142B34C9C}"/>
              </a:ext>
            </a:extLst>
          </p:cNvPr>
          <p:cNvCxnSpPr>
            <a:cxnSpLocks/>
          </p:cNvCxnSpPr>
          <p:nvPr/>
        </p:nvCxnSpPr>
        <p:spPr>
          <a:xfrm flipH="1">
            <a:off x="4543425" y="3879276"/>
            <a:ext cx="2028826" cy="785594"/>
          </a:xfrm>
          <a:prstGeom prst="straightConnector1">
            <a:avLst/>
          </a:prstGeom>
          <a:ln w="5715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24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111280" y="3091392"/>
            <a:ext cx="5823995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If a bucket is already “full”, we throw away that candidate word.</a:t>
            </a:r>
          </a:p>
        </p:txBody>
      </p:sp>
    </p:spTree>
    <p:extLst>
      <p:ext uri="{BB962C8B-B14F-4D97-AF65-F5344CB8AC3E}">
        <p14:creationId xmlns:p14="http://schemas.microsoft.com/office/powerpoint/2010/main" val="1854147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BE1650F-E25C-D64F-B065-12DA4B50A073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7B1C4F-F544-9E4B-A2CB-2CB171F4FE6E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BCFDA7-7C8C-9A41-BEBA-1241D0213277}"/>
              </a:ext>
            </a:extLst>
          </p:cNvPr>
          <p:cNvSpPr/>
          <p:nvPr/>
        </p:nvSpPr>
        <p:spPr>
          <a:xfrm>
            <a:off x="5962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348AC2C-1E0D-954F-B768-AB670739C938}"/>
              </a:ext>
            </a:extLst>
          </p:cNvPr>
          <p:cNvSpPr/>
          <p:nvPr/>
        </p:nvSpPr>
        <p:spPr>
          <a:xfrm>
            <a:off x="8629109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8308F90-389D-FF40-9A0B-E5E99592F611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51CE46-DB77-AA4E-8160-A3D575237DAD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4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752204"/>
          </a:xfrm>
        </p:spPr>
        <p:txBody>
          <a:bodyPr>
            <a:normAutofit/>
          </a:bodyPr>
          <a:lstStyle/>
          <a:p>
            <a:r>
              <a:rPr lang="en-US" sz="2400" dirty="0"/>
              <a:t>It’s </a:t>
            </a:r>
            <a:r>
              <a:rPr lang="en-US" sz="2400" b="1" dirty="0"/>
              <a:t>pervasive</a:t>
            </a:r>
            <a:r>
              <a:rPr lang="en-US" sz="240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53C7E3-221C-2549-B9A6-8C75A637E27C}"/>
              </a:ext>
            </a:extLst>
          </p:cNvPr>
          <p:cNvSpPr txBox="1">
            <a:spLocks/>
          </p:cNvSpPr>
          <p:nvPr/>
        </p:nvSpPr>
        <p:spPr>
          <a:xfrm>
            <a:off x="1694691" y="3013461"/>
            <a:ext cx="8802617" cy="75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In English, between </a:t>
            </a:r>
            <a:r>
              <a:rPr lang="en-US" sz="2200" b="1" dirty="0"/>
              <a:t>60-80% </a:t>
            </a:r>
            <a:r>
              <a:rPr lang="en-US" sz="2200" dirty="0"/>
              <a:t>of words have </a:t>
            </a:r>
            <a:r>
              <a:rPr lang="en-US" sz="2200" b="1" dirty="0"/>
              <a:t>multiple meanings</a:t>
            </a:r>
            <a:r>
              <a:rPr lang="en-US" sz="2200" dirty="0"/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C04D04-2A14-F147-AA52-DEE95E55723B}"/>
              </a:ext>
            </a:extLst>
          </p:cNvPr>
          <p:cNvSpPr txBox="1">
            <a:spLocks/>
          </p:cNvSpPr>
          <p:nvPr/>
        </p:nvSpPr>
        <p:spPr>
          <a:xfrm>
            <a:off x="8882207" y="3441469"/>
            <a:ext cx="3489614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Rodd et al., 2004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07165A-5585-9249-9B38-116F8B6F0B30}"/>
              </a:ext>
            </a:extLst>
          </p:cNvPr>
          <p:cNvSpPr txBox="1">
            <a:spLocks/>
          </p:cNvSpPr>
          <p:nvPr/>
        </p:nvSpPr>
        <p:spPr>
          <a:xfrm>
            <a:off x="1694690" y="5139124"/>
            <a:ext cx="8802617" cy="75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is the rule, not the exception.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AC3D1-DCD6-E14C-A0C5-16B317A18E38}"/>
              </a:ext>
            </a:extLst>
          </p:cNvPr>
          <p:cNvSpPr txBox="1">
            <a:spLocks/>
          </p:cNvSpPr>
          <p:nvPr/>
        </p:nvSpPr>
        <p:spPr>
          <a:xfrm>
            <a:off x="1694690" y="3927679"/>
            <a:ext cx="8802617" cy="75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The most </a:t>
            </a:r>
            <a:r>
              <a:rPr lang="en-US" sz="2200" b="1" dirty="0"/>
              <a:t>frequent</a:t>
            </a:r>
            <a:r>
              <a:rPr lang="en-US" sz="2200" dirty="0"/>
              <a:t> words are also the most </a:t>
            </a:r>
            <a:r>
              <a:rPr lang="en-US" sz="2200" b="1" dirty="0"/>
              <a:t>ambiguous</a:t>
            </a:r>
            <a:r>
              <a:rPr lang="en-US" sz="2200" dirty="0"/>
              <a:t>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23CCD3-BF7F-F446-B0C3-072ABB06D62A}"/>
              </a:ext>
            </a:extLst>
          </p:cNvPr>
          <p:cNvSpPr txBox="1">
            <a:spLocks/>
          </p:cNvSpPr>
          <p:nvPr/>
        </p:nvSpPr>
        <p:spPr>
          <a:xfrm>
            <a:off x="8882207" y="4458300"/>
            <a:ext cx="3489614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Zipf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1949; Piantadosi et al., 2012</a:t>
            </a:r>
          </a:p>
        </p:txBody>
      </p:sp>
    </p:spTree>
    <p:extLst>
      <p:ext uri="{BB962C8B-B14F-4D97-AF65-F5344CB8AC3E}">
        <p14:creationId xmlns:p14="http://schemas.microsoft.com/office/powerpoint/2010/main" val="192719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4584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  <a:p>
            <a:r>
              <a:rPr lang="en-US" dirty="0"/>
              <a:t>English</a:t>
            </a:r>
          </a:p>
          <a:p>
            <a:r>
              <a:rPr lang="en-US" dirty="0"/>
              <a:t>Dutch</a:t>
            </a:r>
          </a:p>
          <a:p>
            <a:r>
              <a:rPr lang="en-US" dirty="0"/>
              <a:t>German</a:t>
            </a:r>
          </a:p>
          <a:p>
            <a:r>
              <a:rPr lang="en-US" dirty="0"/>
              <a:t>French</a:t>
            </a:r>
          </a:p>
          <a:p>
            <a:r>
              <a:rPr lang="en-US" dirty="0"/>
              <a:t>Japanese</a:t>
            </a:r>
          </a:p>
          <a:p>
            <a:r>
              <a:rPr lang="en-US" dirty="0"/>
              <a:t>Mandarin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C7B89EF-B6EF-174D-98D6-BA248489486E}"/>
              </a:ext>
            </a:extLst>
          </p:cNvPr>
          <p:cNvSpPr/>
          <p:nvPr/>
        </p:nvSpPr>
        <p:spPr>
          <a:xfrm>
            <a:off x="2486025" y="3629025"/>
            <a:ext cx="914400" cy="250302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188AE54-6DDE-F549-A643-FD84F7CE6A67}"/>
              </a:ext>
            </a:extLst>
          </p:cNvPr>
          <p:cNvSpPr txBox="1">
            <a:spLocks/>
          </p:cNvSpPr>
          <p:nvPr/>
        </p:nvSpPr>
        <p:spPr>
          <a:xfrm>
            <a:off x="3872429" y="4330889"/>
            <a:ext cx="5300146" cy="124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We also identified the optimal </a:t>
            </a:r>
            <a:r>
              <a:rPr lang="en-US" b="1" i="1" dirty="0"/>
              <a:t>n</a:t>
            </a:r>
            <a:r>
              <a:rPr lang="en-US" dirty="0"/>
              <a:t> for each language’s phonotactic model.</a:t>
            </a:r>
          </a:p>
        </p:txBody>
      </p:sp>
    </p:spTree>
    <p:extLst>
      <p:ext uri="{BB962C8B-B14F-4D97-AF65-F5344CB8AC3E}">
        <p14:creationId xmlns:p14="http://schemas.microsoft.com/office/powerpoint/2010/main" val="45435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9B76DC-BB82-6E48-8B1E-81AE49EC0661}"/>
              </a:ext>
            </a:extLst>
          </p:cNvPr>
          <p:cNvSpPr txBox="1">
            <a:spLocks/>
          </p:cNvSpPr>
          <p:nvPr/>
        </p:nvSpPr>
        <p:spPr>
          <a:xfrm>
            <a:off x="691079" y="3864130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Now, we can compare the artificial baselines to each target lexicon.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F5C5E2-BAD0-CC46-B59F-990447DE682D}"/>
              </a:ext>
            </a:extLst>
          </p:cNvPr>
          <p:cNvSpPr txBox="1">
            <a:spLocks/>
          </p:cNvSpPr>
          <p:nvPr/>
        </p:nvSpPr>
        <p:spPr>
          <a:xfrm>
            <a:off x="2562716" y="4657958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/>
              <a:t>How much</a:t>
            </a:r>
            <a:r>
              <a:rPr lang="en-US" dirty="0"/>
              <a:t> homophony do they each have?</a:t>
            </a:r>
            <a:endParaRPr lang="en-US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CD71E3-923F-CA4E-8313-3FEF38B86EF2}"/>
              </a:ext>
            </a:extLst>
          </p:cNvPr>
          <p:cNvSpPr txBox="1">
            <a:spLocks/>
          </p:cNvSpPr>
          <p:nvPr/>
        </p:nvSpPr>
        <p:spPr>
          <a:xfrm>
            <a:off x="2562715" y="5451786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/>
              <a:t>Where</a:t>
            </a:r>
            <a:r>
              <a:rPr lang="en-US" dirty="0"/>
              <a:t> are these homophones concentrated?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D3514-94D0-7340-A104-550CE9EA1A09}"/>
              </a:ext>
            </a:extLst>
          </p:cNvPr>
          <p:cNvSpPr txBox="1"/>
          <p:nvPr/>
        </p:nvSpPr>
        <p:spPr>
          <a:xfrm>
            <a:off x="986974" y="6245614"/>
            <a:ext cx="1075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(2020). Why do human languages have homophones?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205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104449.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9B76DC-BB82-6E48-8B1E-81AE49EC0661}"/>
              </a:ext>
            </a:extLst>
          </p:cNvPr>
          <p:cNvSpPr txBox="1">
            <a:spLocks/>
          </p:cNvSpPr>
          <p:nvPr/>
        </p:nvSpPr>
        <p:spPr>
          <a:xfrm>
            <a:off x="691079" y="3864130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Now, we can compare the artificial baselines to each target lexicon.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F5C5E2-BAD0-CC46-B59F-990447DE682D}"/>
              </a:ext>
            </a:extLst>
          </p:cNvPr>
          <p:cNvSpPr txBox="1">
            <a:spLocks/>
          </p:cNvSpPr>
          <p:nvPr/>
        </p:nvSpPr>
        <p:spPr>
          <a:xfrm>
            <a:off x="2562716" y="4657958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accent5"/>
                </a:solidFill>
              </a:rPr>
              <a:t>How much</a:t>
            </a:r>
            <a:r>
              <a:rPr lang="en-US" dirty="0">
                <a:solidFill>
                  <a:schemeClr val="accent5"/>
                </a:solidFill>
              </a:rPr>
              <a:t> homophony do they each have?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CD71E3-923F-CA4E-8313-3FEF38B86EF2}"/>
              </a:ext>
            </a:extLst>
          </p:cNvPr>
          <p:cNvSpPr txBox="1">
            <a:spLocks/>
          </p:cNvSpPr>
          <p:nvPr/>
        </p:nvSpPr>
        <p:spPr>
          <a:xfrm>
            <a:off x="2562715" y="5451786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Where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are these homophones concentrated?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A632A-FDE9-6847-BF77-E7E9BF5203F5}"/>
              </a:ext>
            </a:extLst>
          </p:cNvPr>
          <p:cNvSpPr txBox="1"/>
          <p:nvPr/>
        </p:nvSpPr>
        <p:spPr>
          <a:xfrm>
            <a:off x="986974" y="6245614"/>
            <a:ext cx="1075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(2020). Why do human languages have homophones?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205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104449.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63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E00CD52A-8A19-644F-9CE8-9F06726E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2" y="203910"/>
            <a:ext cx="3810000" cy="2540000"/>
          </a:xfrm>
          <a:prstGeom prst="rect">
            <a:avLst/>
          </a:prstGeom>
        </p:spPr>
      </p:pic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EAC557B7-C263-8A49-BF5E-77A8F8F1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164" y="203910"/>
            <a:ext cx="3808781" cy="2539187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8BE0FC-F91A-C14D-AFBB-1EFFE2E4F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82" y="200527"/>
            <a:ext cx="3805239" cy="2536826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B01624E-0BB1-8443-B630-D56B50BC6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163" y="3057047"/>
            <a:ext cx="3789303" cy="2539999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4A21E9-9BFF-0C43-B6C5-0FD8024E5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32" y="3057046"/>
            <a:ext cx="3812372" cy="2541581"/>
          </a:xfrm>
          <a:prstGeom prst="rect">
            <a:avLst/>
          </a:prstGeom>
        </p:spPr>
      </p:pic>
      <p:pic>
        <p:nvPicPr>
          <p:cNvPr id="39" name="Picture 3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7BD1D3-1CC6-8743-B6BD-E4A628AA2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882" y="3060304"/>
            <a:ext cx="3805239" cy="25368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74A7DFD-D129-6A49-9FF4-78FD4C75494A}"/>
              </a:ext>
            </a:extLst>
          </p:cNvPr>
          <p:cNvSpPr/>
          <p:nvPr/>
        </p:nvSpPr>
        <p:spPr>
          <a:xfrm>
            <a:off x="552311" y="161596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D66444-61A3-E442-8015-9B2B05D6784A}"/>
              </a:ext>
            </a:extLst>
          </p:cNvPr>
          <p:cNvSpPr/>
          <p:nvPr/>
        </p:nvSpPr>
        <p:spPr>
          <a:xfrm>
            <a:off x="572631" y="48839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54ACFB-960D-5542-B6AD-19DE45EB00EB}"/>
              </a:ext>
            </a:extLst>
          </p:cNvPr>
          <p:cNvSpPr/>
          <p:nvPr/>
        </p:nvSpPr>
        <p:spPr>
          <a:xfrm>
            <a:off x="4667112" y="215444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FEC815-9871-184F-9671-13BBFD58F48D}"/>
              </a:ext>
            </a:extLst>
          </p:cNvPr>
          <p:cNvSpPr/>
          <p:nvPr/>
        </p:nvSpPr>
        <p:spPr>
          <a:xfrm>
            <a:off x="4667111" y="48839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533186-3461-2C4B-87D8-9E5BFAF9CA1C}"/>
              </a:ext>
            </a:extLst>
          </p:cNvPr>
          <p:cNvSpPr/>
          <p:nvPr/>
        </p:nvSpPr>
        <p:spPr>
          <a:xfrm>
            <a:off x="8771751" y="2052148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C7DC2E-7678-9942-A392-F9DCF09A0357}"/>
              </a:ext>
            </a:extLst>
          </p:cNvPr>
          <p:cNvSpPr/>
          <p:nvPr/>
        </p:nvSpPr>
        <p:spPr>
          <a:xfrm>
            <a:off x="8700631" y="48839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D58961-D661-2C4B-931C-E9B091EEE9FD}"/>
              </a:ext>
            </a:extLst>
          </p:cNvPr>
          <p:cNvSpPr/>
          <p:nvPr/>
        </p:nvSpPr>
        <p:spPr>
          <a:xfrm>
            <a:off x="572631" y="448108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F2FFC1-3008-6349-A132-C05707FB2662}"/>
              </a:ext>
            </a:extLst>
          </p:cNvPr>
          <p:cNvSpPr/>
          <p:nvPr/>
        </p:nvSpPr>
        <p:spPr>
          <a:xfrm>
            <a:off x="592951" y="335351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3F51856-3907-E043-A4AD-9A1462AE7C33}"/>
              </a:ext>
            </a:extLst>
          </p:cNvPr>
          <p:cNvSpPr/>
          <p:nvPr/>
        </p:nvSpPr>
        <p:spPr>
          <a:xfrm>
            <a:off x="4646791" y="4663787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3E33EA-49AC-0141-AF45-2213B25F4458}"/>
              </a:ext>
            </a:extLst>
          </p:cNvPr>
          <p:cNvSpPr/>
          <p:nvPr/>
        </p:nvSpPr>
        <p:spPr>
          <a:xfrm>
            <a:off x="4667111" y="335351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CA7F2F-F40C-E343-832C-B3602768BB3B}"/>
              </a:ext>
            </a:extLst>
          </p:cNvPr>
          <p:cNvSpPr/>
          <p:nvPr/>
        </p:nvSpPr>
        <p:spPr>
          <a:xfrm>
            <a:off x="8751431" y="448108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2E9D5-4798-9E43-9068-C1891B67DCFF}"/>
              </a:ext>
            </a:extLst>
          </p:cNvPr>
          <p:cNvSpPr/>
          <p:nvPr/>
        </p:nvSpPr>
        <p:spPr>
          <a:xfrm>
            <a:off x="8771751" y="335351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473ECBA-9B8F-B94D-BA0C-54F90C186F4D}"/>
              </a:ext>
            </a:extLst>
          </p:cNvPr>
          <p:cNvSpPr txBox="1">
            <a:spLocks/>
          </p:cNvSpPr>
          <p:nvPr/>
        </p:nvSpPr>
        <p:spPr>
          <a:xfrm>
            <a:off x="1467664" y="5838304"/>
            <a:ext cx="9256671" cy="814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real lexica exhibit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lower upper-bounds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the number of homophones per wordform.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3C1A99-90A2-0746-B57B-D47327DE63F1}"/>
              </a:ext>
            </a:extLst>
          </p:cNvPr>
          <p:cNvSpPr/>
          <p:nvPr/>
        </p:nvSpPr>
        <p:spPr>
          <a:xfrm>
            <a:off x="9569154" y="6498689"/>
            <a:ext cx="1703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62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0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9B76DC-BB82-6E48-8B1E-81AE49EC0661}"/>
              </a:ext>
            </a:extLst>
          </p:cNvPr>
          <p:cNvSpPr txBox="1">
            <a:spLocks/>
          </p:cNvSpPr>
          <p:nvPr/>
        </p:nvSpPr>
        <p:spPr>
          <a:xfrm>
            <a:off x="691079" y="3864130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Now, we can compare the artificial baselines to each target lexicon.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F5C5E2-BAD0-CC46-B59F-990447DE682D}"/>
              </a:ext>
            </a:extLst>
          </p:cNvPr>
          <p:cNvSpPr txBox="1">
            <a:spLocks/>
          </p:cNvSpPr>
          <p:nvPr/>
        </p:nvSpPr>
        <p:spPr>
          <a:xfrm>
            <a:off x="2562716" y="4657958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How much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homophony do they each have?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CD71E3-923F-CA4E-8313-3FEF38B86EF2}"/>
              </a:ext>
            </a:extLst>
          </p:cNvPr>
          <p:cNvSpPr txBox="1">
            <a:spLocks/>
          </p:cNvSpPr>
          <p:nvPr/>
        </p:nvSpPr>
        <p:spPr>
          <a:xfrm>
            <a:off x="2562715" y="5451786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accent5"/>
                </a:solidFill>
              </a:rPr>
              <a:t>Where</a:t>
            </a:r>
            <a:r>
              <a:rPr lang="en-US" dirty="0">
                <a:solidFill>
                  <a:schemeClr val="accent5"/>
                </a:solidFill>
              </a:rPr>
              <a:t> are these homophones concentrated?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051F5-7AD2-A648-A981-BE664A041259}"/>
              </a:ext>
            </a:extLst>
          </p:cNvPr>
          <p:cNvSpPr txBox="1"/>
          <p:nvPr/>
        </p:nvSpPr>
        <p:spPr>
          <a:xfrm>
            <a:off x="986974" y="6245614"/>
            <a:ext cx="1075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(2020). Why do human languages have homophones?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205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104449.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41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9F88463-2A59-3648-9A33-9941B8A4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315" y="235941"/>
            <a:ext cx="3851357" cy="257078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E570E0-6E8A-9A47-956B-3114EAD4D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478" y="3050633"/>
            <a:ext cx="3852588" cy="257160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ABB3E52-6C71-8747-AABD-03B7FD9DC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28" y="3050633"/>
            <a:ext cx="3852588" cy="257160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2221E5-52A4-1D42-8F2E-DCBB3ED2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628" y="3050633"/>
            <a:ext cx="3852588" cy="257160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998DAE9-50F9-8D44-9E8D-11A72D001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28" y="236811"/>
            <a:ext cx="3852588" cy="2571604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7D2BC66-6482-A14B-9702-44261FC64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478" y="235119"/>
            <a:ext cx="3852588" cy="25716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018722-AFEF-A942-9454-5987FF9ACCF3}"/>
              </a:ext>
            </a:extLst>
          </p:cNvPr>
          <p:cNvSpPr txBox="1">
            <a:spLocks/>
          </p:cNvSpPr>
          <p:nvPr/>
        </p:nvSpPr>
        <p:spPr>
          <a:xfrm>
            <a:off x="1467664" y="5864455"/>
            <a:ext cx="9256671" cy="814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relationship between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length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homophony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least as strong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artificial lexica.</a:t>
            </a:r>
          </a:p>
        </p:txBody>
      </p:sp>
    </p:spTree>
    <p:extLst>
      <p:ext uri="{BB962C8B-B14F-4D97-AF65-F5344CB8AC3E}">
        <p14:creationId xmlns:p14="http://schemas.microsoft.com/office/powerpoint/2010/main" val="31078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018722-AFEF-A942-9454-5987FF9ACCF3}"/>
              </a:ext>
            </a:extLst>
          </p:cNvPr>
          <p:cNvSpPr txBox="1">
            <a:spLocks/>
          </p:cNvSpPr>
          <p:nvPr/>
        </p:nvSpPr>
        <p:spPr>
          <a:xfrm>
            <a:off x="1467664" y="5864455"/>
            <a:ext cx="9256671" cy="814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relationship between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 probability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homophony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least as strong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artificial lexica.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DFA84C-7E73-3544-AF41-0516E80C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8" y="235119"/>
            <a:ext cx="3857406" cy="2571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12B098-EFB5-AD49-80E1-FB98AC5F1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478" y="235119"/>
            <a:ext cx="3856173" cy="25707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A6193A-5EF7-114C-B9C4-2CC21B47E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268" y="232704"/>
            <a:ext cx="3856173" cy="25707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DC8A4E-DAE1-C241-A451-6FDF0723B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28" y="3050633"/>
            <a:ext cx="3857406" cy="25716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699567-8624-BD47-90E9-9409B8B92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268" y="3050633"/>
            <a:ext cx="3856173" cy="25707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2A54ED-11AC-954B-BA43-4377BC216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478" y="3050633"/>
            <a:ext cx="3856173" cy="25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E8BE-54F8-534D-B2D5-9C71C039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puzzle of ambiguity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AA849F-62EA-794B-ABAC-5063F651F131}"/>
              </a:ext>
            </a:extLst>
          </p:cNvPr>
          <p:cNvSpPr txBox="1">
            <a:spLocks/>
          </p:cNvSpPr>
          <p:nvPr/>
        </p:nvSpPr>
        <p:spPr>
          <a:xfrm>
            <a:off x="1721228" y="2918364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evidence for a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homophony.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D60741-C895-9742-B6B7-1471B11824E9}"/>
              </a:ext>
            </a:extLst>
          </p:cNvPr>
          <p:cNvSpPr txBox="1">
            <a:spLocks/>
          </p:cNvSpPr>
          <p:nvPr/>
        </p:nvSpPr>
        <p:spPr>
          <a:xfrm>
            <a:off x="691079" y="3793468"/>
            <a:ext cx="10684258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fact, real lexica may be subject to a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 </a:t>
            </a:r>
            <a: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“over-saturation”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the same wordform with many unrelated meanings.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089BB-9191-C24E-9450-AD13974A275A}"/>
              </a:ext>
            </a:extLst>
          </p:cNvPr>
          <p:cNvSpPr/>
          <p:nvPr/>
        </p:nvSpPr>
        <p:spPr>
          <a:xfrm>
            <a:off x="1070884" y="5224868"/>
            <a:ext cx="100502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chemeClr val="accent5"/>
                </a:solidFill>
              </a:rPr>
              <a:t>Could such a pressure explain other properties of the lexicon?</a:t>
            </a:r>
          </a:p>
        </p:txBody>
      </p:sp>
    </p:spTree>
    <p:extLst>
      <p:ext uri="{BB962C8B-B14F-4D97-AF65-F5344CB8AC3E}">
        <p14:creationId xmlns:p14="http://schemas.microsoft.com/office/powerpoint/2010/main" val="381504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7FF4B-56BD-7248-8C8D-6E1770718F20}"/>
              </a:ext>
            </a:extLst>
          </p:cNvPr>
          <p:cNvSpPr/>
          <p:nvPr/>
        </p:nvSpPr>
        <p:spPr>
          <a:xfrm>
            <a:off x="1514475" y="3290387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dog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17E36B-8D61-C640-A4BE-18D6E40934CC}"/>
              </a:ext>
            </a:extLst>
          </p:cNvPr>
          <p:cNvSpPr/>
          <p:nvPr/>
        </p:nvSpPr>
        <p:spPr>
          <a:xfrm>
            <a:off x="3996204" y="3290387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dot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950F1-457D-AC40-9CFB-BE0841F1C4C8}"/>
              </a:ext>
            </a:extLst>
          </p:cNvPr>
          <p:cNvSpPr/>
          <p:nvPr/>
        </p:nvSpPr>
        <p:spPr>
          <a:xfrm>
            <a:off x="6477933" y="3290387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pot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76CA8A-A142-F94B-BEA8-7BC75B0B57BB}"/>
              </a:ext>
            </a:extLst>
          </p:cNvPr>
          <p:cNvSpPr/>
          <p:nvPr/>
        </p:nvSpPr>
        <p:spPr>
          <a:xfrm>
            <a:off x="6477933" y="5072605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cot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390494-E825-3847-A7DD-7E6300D10EC5}"/>
              </a:ext>
            </a:extLst>
          </p:cNvPr>
          <p:cNvSpPr/>
          <p:nvPr/>
        </p:nvSpPr>
        <p:spPr>
          <a:xfrm>
            <a:off x="1514475" y="5072605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log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5C3783-B75D-3448-88C9-628BF339C07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43225" y="3706368"/>
            <a:ext cx="1052979" cy="0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991DD0-F268-C449-B629-9619A378DC0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228850" y="4122349"/>
            <a:ext cx="0" cy="950256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B4725E-0B89-7E41-91D8-26E5D0D572F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424954" y="3706368"/>
            <a:ext cx="1052979" cy="0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23390A-02FB-8347-A4E7-844D1C7A68D0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7192308" y="4122349"/>
            <a:ext cx="0" cy="950256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C2A53-1CC5-754E-82F8-3C429D3F34F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080000" y="3996267"/>
            <a:ext cx="1607169" cy="1198176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1254407"/>
          </a:xfrm>
        </p:spPr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One explanation is </a:t>
            </a:r>
            <a:r>
              <a:rPr lang="en-US" b="1" dirty="0"/>
              <a:t>phonotactics</a:t>
            </a:r>
            <a:r>
              <a:rPr lang="en-US" dirty="0"/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8B74F4-10DD-7045-97F5-5C2E98C00533}"/>
              </a:ext>
            </a:extLst>
          </p:cNvPr>
          <p:cNvSpPr txBox="1">
            <a:spLocks/>
          </p:cNvSpPr>
          <p:nvPr/>
        </p:nvSpPr>
        <p:spPr>
          <a:xfrm>
            <a:off x="1449125" y="3594539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Each language has </a:t>
            </a:r>
            <a:r>
              <a:rPr lang="en-US" i="1" dirty="0"/>
              <a:t>rules</a:t>
            </a:r>
            <a:r>
              <a:rPr lang="en-US" dirty="0"/>
              <a:t> about which sounds occur in which sequence.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EB4FC-767F-4D42-9FA3-01CCAAC94C28}"/>
              </a:ext>
            </a:extLst>
          </p:cNvPr>
          <p:cNvSpPr txBox="1">
            <a:spLocks/>
          </p:cNvSpPr>
          <p:nvPr/>
        </p:nvSpPr>
        <p:spPr>
          <a:xfrm>
            <a:off x="8719006" y="4051739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Aljasser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09C830-4DDE-CB41-8689-251080B68DBB}"/>
              </a:ext>
            </a:extLst>
          </p:cNvPr>
          <p:cNvSpPr txBox="1">
            <a:spLocks/>
          </p:cNvSpPr>
          <p:nvPr/>
        </p:nvSpPr>
        <p:spPr>
          <a:xfrm>
            <a:off x="1449125" y="4651044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This sharply constrains the space of </a:t>
            </a:r>
            <a:r>
              <a:rPr lang="en-US" i="1" dirty="0"/>
              <a:t>possible wordforms</a:t>
            </a:r>
            <a:r>
              <a:rPr lang="en-US" dirty="0"/>
              <a:t>––which should result in some amount of </a:t>
            </a:r>
            <a:r>
              <a:rPr lang="en-US" dirty="0" err="1"/>
              <a:t>clumpiness</a:t>
            </a:r>
            <a:r>
              <a:rPr lang="en-US" dirty="0"/>
              <a:t>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CA986B-D203-5145-8719-0031174D8B6C}"/>
              </a:ext>
            </a:extLst>
          </p:cNvPr>
          <p:cNvSpPr txBox="1">
            <a:spLocks/>
          </p:cNvSpPr>
          <p:nvPr/>
        </p:nvSpPr>
        <p:spPr>
          <a:xfrm>
            <a:off x="8719005" y="5087251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44DDF5-2526-CD42-A794-80FBC408BD9C}"/>
              </a:ext>
            </a:extLst>
          </p:cNvPr>
          <p:cNvSpPr txBox="1">
            <a:spLocks/>
          </p:cNvSpPr>
          <p:nvPr/>
        </p:nvSpPr>
        <p:spPr>
          <a:xfrm>
            <a:off x="2461060" y="5707549"/>
            <a:ext cx="726988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Yet phonotactics alone are </a:t>
            </a:r>
            <a:r>
              <a:rPr lang="en-US" b="1" dirty="0">
                <a:solidFill>
                  <a:schemeClr val="accent5"/>
                </a:solidFill>
              </a:rPr>
              <a:t>insufficient</a:t>
            </a:r>
            <a:r>
              <a:rPr lang="en-US" dirty="0">
                <a:solidFill>
                  <a:schemeClr val="accent5"/>
                </a:solidFill>
              </a:rPr>
              <a:t> to account for real neighborhood sizes.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BF4328C-74DE-3343-AC95-315E432E1542}"/>
              </a:ext>
            </a:extLst>
          </p:cNvPr>
          <p:cNvSpPr txBox="1">
            <a:spLocks/>
          </p:cNvSpPr>
          <p:nvPr/>
        </p:nvSpPr>
        <p:spPr>
          <a:xfrm>
            <a:off x="8613771" y="6250822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143603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86FB2C-C674-2B44-91AF-F7EB10B5A729}"/>
              </a:ext>
            </a:extLst>
          </p:cNvPr>
          <p:cNvSpPr txBox="1">
            <a:spLocks/>
          </p:cNvSpPr>
          <p:nvPr/>
        </p:nvSpPr>
        <p:spPr>
          <a:xfrm>
            <a:off x="1086678" y="3788326"/>
            <a:ext cx="5404921" cy="122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Ambiguous </a:t>
            </a:r>
            <a:r>
              <a:rPr lang="en-US" sz="2200" b="1" dirty="0"/>
              <a:t>visual stimuli </a:t>
            </a:r>
            <a:r>
              <a:rPr lang="en-US" sz="2200" dirty="0"/>
              <a:t>have taught us much about visual perception.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596A0D-72ED-2C4A-B92B-21CCF2EE7BFE}"/>
              </a:ext>
            </a:extLst>
          </p:cNvPr>
          <p:cNvSpPr txBox="1">
            <a:spLocks/>
          </p:cNvSpPr>
          <p:nvPr/>
        </p:nvSpPr>
        <p:spPr>
          <a:xfrm>
            <a:off x="2374829" y="4677662"/>
            <a:ext cx="5173610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Leopold &amp; 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Logothetis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1999;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&amp; 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Toppino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2004</a:t>
            </a:r>
          </a:p>
        </p:txBody>
      </p:sp>
      <p:pic>
        <p:nvPicPr>
          <p:cNvPr id="1030" name="Picture 6" descr="Necker cube - Wikipedia">
            <a:extLst>
              <a:ext uri="{FF2B5EF4-FFF2-40B4-BE49-F238E27FC236}">
                <a16:creationId xmlns:a16="http://schemas.microsoft.com/office/drawing/2014/main" id="{A3D1A6FE-9D56-A340-8332-D9C39113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37" y="2340132"/>
            <a:ext cx="3550585" cy="319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3956760"/>
          </a:xfrm>
        </p:spPr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One explanation is </a:t>
            </a:r>
            <a:r>
              <a:rPr lang="en-US" b="1" dirty="0"/>
              <a:t>phonotactics</a:t>
            </a:r>
            <a:r>
              <a:rPr lang="en-US" dirty="0"/>
              <a:t>.</a:t>
            </a:r>
          </a:p>
          <a:p>
            <a:r>
              <a:rPr lang="en-US" dirty="0"/>
              <a:t>Another possibility is dense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2A0B9AA-3AA7-8D4F-A291-52246BB91FC0}"/>
              </a:ext>
            </a:extLst>
          </p:cNvPr>
          <p:cNvSpPr txBox="1">
            <a:spLocks/>
          </p:cNvSpPr>
          <p:nvPr/>
        </p:nvSpPr>
        <p:spPr>
          <a:xfrm>
            <a:off x="1449125" y="4056694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Dense neighborhoods may </a:t>
            </a:r>
            <a:r>
              <a:rPr lang="en-US" b="1" dirty="0">
                <a:solidFill>
                  <a:schemeClr val="accent1"/>
                </a:solidFill>
              </a:rPr>
              <a:t>facilitate wordform learning</a:t>
            </a:r>
            <a:r>
              <a:rPr lang="en-US" dirty="0"/>
              <a:t>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A736AB-EFFF-C04C-ACF6-0E5EEBCA8C14}"/>
              </a:ext>
            </a:extLst>
          </p:cNvPr>
          <p:cNvSpPr txBox="1">
            <a:spLocks/>
          </p:cNvSpPr>
          <p:nvPr/>
        </p:nvSpPr>
        <p:spPr>
          <a:xfrm>
            <a:off x="8719006" y="4513894"/>
            <a:ext cx="3078051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Coady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Aslin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2004;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Storkel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2004; Jones &amp; Brandt, 2020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2580E0-4A04-5E43-86BA-23149BAD1FF1}"/>
              </a:ext>
            </a:extLst>
          </p:cNvPr>
          <p:cNvSpPr txBox="1">
            <a:spLocks/>
          </p:cNvSpPr>
          <p:nvPr/>
        </p:nvSpPr>
        <p:spPr>
          <a:xfrm>
            <a:off x="1449125" y="5113199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Dense neighborhoods may </a:t>
            </a:r>
            <a:r>
              <a:rPr lang="en-US" b="1" dirty="0">
                <a:solidFill>
                  <a:schemeClr val="accent1"/>
                </a:solidFill>
              </a:rPr>
              <a:t>facilitate wordform production</a:t>
            </a:r>
            <a:r>
              <a:rPr lang="en-US" dirty="0"/>
              <a:t>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6CE8BE-5A2F-B64E-94B5-5AFCD0107BB3}"/>
              </a:ext>
            </a:extLst>
          </p:cNvPr>
          <p:cNvSpPr txBox="1">
            <a:spLocks/>
          </p:cNvSpPr>
          <p:nvPr/>
        </p:nvSpPr>
        <p:spPr>
          <a:xfrm>
            <a:off x="8719005" y="5549406"/>
            <a:ext cx="3078051" cy="70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2002; 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Sommers, 2003</a:t>
            </a:r>
          </a:p>
        </p:txBody>
      </p:sp>
    </p:spTree>
    <p:extLst>
      <p:ext uri="{BB962C8B-B14F-4D97-AF65-F5344CB8AC3E}">
        <p14:creationId xmlns:p14="http://schemas.microsoft.com/office/powerpoint/2010/main" val="423309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3956760"/>
          </a:xfrm>
        </p:spPr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One explanation is </a:t>
            </a:r>
            <a:r>
              <a:rPr lang="en-US" b="1" dirty="0"/>
              <a:t>phonotactics</a:t>
            </a:r>
            <a:r>
              <a:rPr lang="en-US" dirty="0"/>
              <a:t>.</a:t>
            </a:r>
          </a:p>
          <a:p>
            <a:r>
              <a:rPr lang="en-US" dirty="0"/>
              <a:t>Another possibility is dense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5"/>
                </a:solidFill>
              </a:rPr>
              <a:t>But could </a:t>
            </a:r>
            <a:r>
              <a:rPr lang="en-US" dirty="0" err="1">
                <a:solidFill>
                  <a:schemeClr val="accent5"/>
                </a:solidFill>
              </a:rPr>
              <a:t>clumpiness</a:t>
            </a:r>
            <a:r>
              <a:rPr lang="en-US" dirty="0">
                <a:solidFill>
                  <a:schemeClr val="accent5"/>
                </a:solidFill>
              </a:rPr>
              <a:t> also be a </a:t>
            </a:r>
            <a:r>
              <a:rPr lang="en-US" b="1" dirty="0">
                <a:solidFill>
                  <a:schemeClr val="accent5"/>
                </a:solidFill>
              </a:rPr>
              <a:t>byproduct</a:t>
            </a:r>
            <a:r>
              <a:rPr lang="en-US" dirty="0">
                <a:solidFill>
                  <a:schemeClr val="accent5"/>
                </a:solidFill>
              </a:rPr>
              <a:t> of some </a:t>
            </a:r>
            <a:r>
              <a:rPr lang="en-US" i="1" dirty="0">
                <a:solidFill>
                  <a:schemeClr val="accent5"/>
                </a:solidFill>
              </a:rPr>
              <a:t>other</a:t>
            </a:r>
            <a:r>
              <a:rPr lang="en-US" dirty="0">
                <a:solidFill>
                  <a:schemeClr val="accent5"/>
                </a:solidFill>
              </a:rPr>
              <a:t> selection pressure?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2B9EE1-1B23-D24E-ACD5-01C03C32432B}"/>
              </a:ext>
            </a:extLst>
          </p:cNvPr>
          <p:cNvSpPr txBox="1">
            <a:spLocks/>
          </p:cNvSpPr>
          <p:nvPr/>
        </p:nvSpPr>
        <p:spPr>
          <a:xfrm>
            <a:off x="2151614" y="4650758"/>
            <a:ext cx="7403930" cy="1005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In biology, many beneficial traits emerge as a byproduct of other selection pressures.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236BE-8263-E740-9615-AF13916C44EF}"/>
              </a:ext>
            </a:extLst>
          </p:cNvPr>
          <p:cNvSpPr txBox="1">
            <a:spLocks/>
          </p:cNvSpPr>
          <p:nvPr/>
        </p:nvSpPr>
        <p:spPr>
          <a:xfrm>
            <a:off x="8422870" y="5129768"/>
            <a:ext cx="3078051" cy="52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Gould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Lewontin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2989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B58761-9E13-4743-9645-AFE10770DAD4}"/>
              </a:ext>
            </a:extLst>
          </p:cNvPr>
          <p:cNvSpPr txBox="1">
            <a:spLocks/>
          </p:cNvSpPr>
          <p:nvPr/>
        </p:nvSpPr>
        <p:spPr>
          <a:xfrm>
            <a:off x="2394035" y="5702638"/>
            <a:ext cx="740393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Candidate pressure: selection against ambiguity?</a:t>
            </a:r>
          </a:p>
        </p:txBody>
      </p:sp>
    </p:spTree>
    <p:extLst>
      <p:ext uri="{BB962C8B-B14F-4D97-AF65-F5344CB8AC3E}">
        <p14:creationId xmlns:p14="http://schemas.microsoft.com/office/powerpoint/2010/main" val="269378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09842" cy="1442463"/>
          </a:xfrm>
        </p:spPr>
        <p:txBody>
          <a:bodyPr/>
          <a:lstStyle/>
          <a:p>
            <a:r>
              <a:rPr lang="en-US" dirty="0"/>
              <a:t>Real lexica select </a:t>
            </a:r>
            <a:r>
              <a:rPr lang="en-US" i="1" dirty="0"/>
              <a:t>against</a:t>
            </a:r>
            <a:r>
              <a:rPr lang="en-US" dirty="0"/>
              <a:t> over-saturation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2813760"/>
          </a:xfrm>
        </p:spPr>
        <p:txBody>
          <a:bodyPr>
            <a:normAutofit/>
          </a:bodyPr>
          <a:lstStyle/>
          <a:p>
            <a:r>
              <a:rPr lang="en-US" dirty="0"/>
              <a:t>Real lexica contain </a:t>
            </a:r>
            <a:r>
              <a:rPr lang="en-US" i="1" dirty="0"/>
              <a:t>fewer homophones</a:t>
            </a:r>
            <a:r>
              <a:rPr lang="en-US" dirty="0"/>
              <a:t> than their phonotactics predict.</a:t>
            </a:r>
          </a:p>
          <a:p>
            <a:r>
              <a:rPr lang="en-US" dirty="0"/>
              <a:t>Suggests that real lexica </a:t>
            </a:r>
            <a:r>
              <a:rPr lang="en-US" b="1" dirty="0"/>
              <a:t>select against</a:t>
            </a:r>
            <a:r>
              <a:rPr lang="en-US" dirty="0"/>
              <a:t> over-saturation to some degree.</a:t>
            </a:r>
          </a:p>
          <a:p>
            <a:r>
              <a:rPr lang="en-US" dirty="0"/>
              <a:t>Instead, perhaps real lexica </a:t>
            </a:r>
            <a:r>
              <a:rPr lang="en-US" b="1" dirty="0"/>
              <a:t>smooth</a:t>
            </a:r>
            <a:r>
              <a:rPr lang="en-US" dirty="0"/>
              <a:t> meanings across phonotactic space.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DFB6D7-D0E3-6642-A45E-B003FBAECEE9}"/>
              </a:ext>
            </a:extLst>
          </p:cNvPr>
          <p:cNvSpPr txBox="1">
            <a:spLocks/>
          </p:cNvSpPr>
          <p:nvPr/>
        </p:nvSpPr>
        <p:spPr>
          <a:xfrm>
            <a:off x="2423721" y="4624487"/>
            <a:ext cx="6859715" cy="198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5"/>
                </a:solidFill>
              </a:rPr>
              <a:t>Could this create larger neighborhoods?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4FE4DA-0E68-FF42-A38E-7482AE2FFA7F}"/>
              </a:ext>
            </a:extLst>
          </p:cNvPr>
          <p:cNvSpPr txBox="1">
            <a:spLocks/>
          </p:cNvSpPr>
          <p:nvPr/>
        </p:nvSpPr>
        <p:spPr>
          <a:xfrm>
            <a:off x="9283437" y="2491935"/>
            <a:ext cx="2908563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2020; Caplan et al., 2020; Trott &amp; Bergen, 2022</a:t>
            </a:r>
          </a:p>
        </p:txBody>
      </p:sp>
    </p:spTree>
    <p:extLst>
      <p:ext uri="{BB962C8B-B14F-4D97-AF65-F5344CB8AC3E}">
        <p14:creationId xmlns:p14="http://schemas.microsoft.com/office/powerpoint/2010/main" val="35505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09842" cy="1442463"/>
          </a:xfrm>
        </p:spPr>
        <p:txBody>
          <a:bodyPr/>
          <a:lstStyle/>
          <a:p>
            <a:r>
              <a:rPr lang="en-US" dirty="0"/>
              <a:t>Could smoothing create </a:t>
            </a:r>
            <a:r>
              <a:rPr lang="en-US" dirty="0" err="1"/>
              <a:t>clumpiness</a:t>
            </a:r>
            <a:r>
              <a:rPr lang="en-US" dirty="0"/>
              <a:t>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4D37A5-7C8F-C941-81BA-55480D4A7466}"/>
              </a:ext>
            </a:extLst>
          </p:cNvPr>
          <p:cNvSpPr/>
          <p:nvPr/>
        </p:nvSpPr>
        <p:spPr>
          <a:xfrm>
            <a:off x="4229974" y="4720971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“dog”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CCF29E-71CD-AB46-8DE7-065D261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462557"/>
            <a:ext cx="10809841" cy="1442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no limit on homophony, many meanings will be assigned to wordforms with high </a:t>
            </a:r>
            <a:r>
              <a:rPr lang="en-US" b="1" dirty="0"/>
              <a:t>phonotactic probability</a:t>
            </a:r>
            <a:r>
              <a:rPr lang="en-US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E345-1783-B240-94C4-E2D4B282ADF2}"/>
              </a:ext>
            </a:extLst>
          </p:cNvPr>
          <p:cNvSpPr/>
          <p:nvPr/>
        </p:nvSpPr>
        <p:spPr>
          <a:xfrm>
            <a:off x="7247652" y="3610875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B2F538-F00A-3C45-AA50-30DF9D68C22C}"/>
              </a:ext>
            </a:extLst>
          </p:cNvPr>
          <p:cNvSpPr/>
          <p:nvPr/>
        </p:nvSpPr>
        <p:spPr>
          <a:xfrm>
            <a:off x="7247652" y="4442837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80679-2265-C640-9382-123C9E0C3B34}"/>
              </a:ext>
            </a:extLst>
          </p:cNvPr>
          <p:cNvSpPr/>
          <p:nvPr/>
        </p:nvSpPr>
        <p:spPr>
          <a:xfrm>
            <a:off x="7247652" y="5274799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F8D425-9517-2B4D-90D6-4A821658C25F}"/>
              </a:ext>
            </a:extLst>
          </p:cNvPr>
          <p:cNvSpPr/>
          <p:nvPr/>
        </p:nvSpPr>
        <p:spPr>
          <a:xfrm>
            <a:off x="7247652" y="6106761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6D57DB-B7C4-FD4A-855A-3CF927426C84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>
          <a:xfrm flipV="1">
            <a:off x="5449488" y="3957933"/>
            <a:ext cx="1798164" cy="88487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233C0-DD39-BF45-B321-EC70936E7AFD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5658724" y="4789895"/>
            <a:ext cx="1588928" cy="34705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79BB9A-4603-7B42-A831-1E8422133A5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658724" y="5274799"/>
            <a:ext cx="1588928" cy="34705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B4837-FB14-E447-A6A1-3BEFAF92C7B2}"/>
              </a:ext>
            </a:extLst>
          </p:cNvPr>
          <p:cNvCxnSpPr>
            <a:cxnSpLocks/>
            <a:stCxn id="7" idx="5"/>
            <a:endCxn id="14" idx="2"/>
          </p:cNvCxnSpPr>
          <p:nvPr/>
        </p:nvCxnSpPr>
        <p:spPr>
          <a:xfrm>
            <a:off x="5449488" y="5431095"/>
            <a:ext cx="1798164" cy="1022724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86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11" grpId="0" animBg="1"/>
      <p:bldP spid="12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09842" cy="1442463"/>
          </a:xfrm>
        </p:spPr>
        <p:txBody>
          <a:bodyPr/>
          <a:lstStyle/>
          <a:p>
            <a:r>
              <a:rPr lang="en-US" dirty="0"/>
              <a:t>Could smoothing create </a:t>
            </a:r>
            <a:r>
              <a:rPr lang="en-US" dirty="0" err="1"/>
              <a:t>clumpiness</a:t>
            </a:r>
            <a:r>
              <a:rPr lang="en-US" dirty="0"/>
              <a:t>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4D37A5-7C8F-C941-81BA-55480D4A7466}"/>
              </a:ext>
            </a:extLst>
          </p:cNvPr>
          <p:cNvSpPr/>
          <p:nvPr/>
        </p:nvSpPr>
        <p:spPr>
          <a:xfrm>
            <a:off x="4229974" y="4720971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“dog”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CCF29E-71CD-AB46-8DE7-065D261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480417"/>
            <a:ext cx="10809841" cy="1442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 with a constraint on homophony––plus a pressure to use high-probability sequences––some of those meanings will be </a:t>
            </a:r>
            <a:r>
              <a:rPr lang="en-US" b="1" dirty="0"/>
              <a:t>redistributed</a:t>
            </a:r>
            <a:r>
              <a:rPr lang="en-US" dirty="0"/>
              <a:t> across phonotactic space.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E345-1783-B240-94C4-E2D4B282ADF2}"/>
              </a:ext>
            </a:extLst>
          </p:cNvPr>
          <p:cNvSpPr/>
          <p:nvPr/>
        </p:nvSpPr>
        <p:spPr>
          <a:xfrm>
            <a:off x="7247652" y="3610875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B2F538-F00A-3C45-AA50-30DF9D68C22C}"/>
              </a:ext>
            </a:extLst>
          </p:cNvPr>
          <p:cNvSpPr/>
          <p:nvPr/>
        </p:nvSpPr>
        <p:spPr>
          <a:xfrm>
            <a:off x="7247652" y="4442837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80679-2265-C640-9382-123C9E0C3B34}"/>
              </a:ext>
            </a:extLst>
          </p:cNvPr>
          <p:cNvSpPr/>
          <p:nvPr/>
        </p:nvSpPr>
        <p:spPr>
          <a:xfrm>
            <a:off x="7247652" y="5274799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F8D425-9517-2B4D-90D6-4A821658C25F}"/>
              </a:ext>
            </a:extLst>
          </p:cNvPr>
          <p:cNvSpPr/>
          <p:nvPr/>
        </p:nvSpPr>
        <p:spPr>
          <a:xfrm>
            <a:off x="7247652" y="6106761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6D57DB-B7C4-FD4A-855A-3CF927426C84}"/>
              </a:ext>
            </a:extLst>
          </p:cNvPr>
          <p:cNvCxnSpPr>
            <a:cxnSpLocks/>
            <a:stCxn id="18" idx="6"/>
            <a:endCxn id="11" idx="2"/>
          </p:cNvCxnSpPr>
          <p:nvPr/>
        </p:nvCxnSpPr>
        <p:spPr>
          <a:xfrm>
            <a:off x="5658724" y="3957933"/>
            <a:ext cx="158892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233C0-DD39-BF45-B321-EC70936E7AFD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5658724" y="4789895"/>
            <a:ext cx="1588928" cy="34705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79BB9A-4603-7B42-A831-1E8422133A5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658724" y="5274799"/>
            <a:ext cx="1588928" cy="34705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B4837-FB14-E447-A6A1-3BEFAF92C7B2}"/>
              </a:ext>
            </a:extLst>
          </p:cNvPr>
          <p:cNvCxnSpPr>
            <a:cxnSpLocks/>
            <a:stCxn id="23" idx="6"/>
            <a:endCxn id="14" idx="2"/>
          </p:cNvCxnSpPr>
          <p:nvPr/>
        </p:nvCxnSpPr>
        <p:spPr>
          <a:xfrm>
            <a:off x="5658724" y="6315971"/>
            <a:ext cx="1588928" cy="13784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342B8B3-FDBF-484F-BCDE-01C1BFE2969B}"/>
              </a:ext>
            </a:extLst>
          </p:cNvPr>
          <p:cNvSpPr/>
          <p:nvPr/>
        </p:nvSpPr>
        <p:spPr>
          <a:xfrm>
            <a:off x="4229974" y="3541952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“log”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6B95A2-553B-ED4B-B33D-0BB48E23AE95}"/>
              </a:ext>
            </a:extLst>
          </p:cNvPr>
          <p:cNvSpPr/>
          <p:nvPr/>
        </p:nvSpPr>
        <p:spPr>
          <a:xfrm>
            <a:off x="4229974" y="5899990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“dot”</a:t>
            </a:r>
          </a:p>
        </p:txBody>
      </p:sp>
    </p:spTree>
    <p:extLst>
      <p:ext uri="{BB962C8B-B14F-4D97-AF65-F5344CB8AC3E}">
        <p14:creationId xmlns:p14="http://schemas.microsoft.com/office/powerpoint/2010/main" val="3625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8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DFEE-D442-E64B-A775-D78FFD31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this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43C7-98BF-164E-AFE1-8399C0160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pressure against over-saturation is </a:t>
            </a:r>
            <a:r>
              <a:rPr lang="en-US" b="1" dirty="0"/>
              <a:t>independently motivated.</a:t>
            </a:r>
            <a:r>
              <a:rPr lang="en-US" dirty="0"/>
              <a:t> </a:t>
            </a:r>
          </a:p>
          <a:p>
            <a:r>
              <a:rPr lang="en-US" dirty="0"/>
              <a:t>Could explain a striking </a:t>
            </a:r>
            <a:r>
              <a:rPr lang="en-US" b="1" dirty="0"/>
              <a:t>dissociation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Phonotactics alone </a:t>
            </a:r>
            <a:r>
              <a:rPr lang="en-US" i="1" dirty="0"/>
              <a:t>underestimate</a:t>
            </a:r>
            <a:r>
              <a:rPr lang="en-US" dirty="0"/>
              <a:t> neighborhood sizes.</a:t>
            </a:r>
          </a:p>
          <a:p>
            <a:pPr lvl="1"/>
            <a:r>
              <a:rPr lang="en-US" dirty="0"/>
              <a:t>Phonotactics alone </a:t>
            </a:r>
            <a:r>
              <a:rPr lang="en-US" i="1" dirty="0"/>
              <a:t>overestimate</a:t>
            </a:r>
            <a:r>
              <a:rPr lang="en-US" dirty="0"/>
              <a:t> homophony.</a:t>
            </a:r>
          </a:p>
          <a:p>
            <a:r>
              <a:rPr lang="en-US" dirty="0"/>
              <a:t>Seems more parsimonious to posit a single pressure.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976F64-CB31-6D41-8FD9-D3D6861D306D}"/>
              </a:ext>
            </a:extLst>
          </p:cNvPr>
          <p:cNvSpPr txBox="1">
            <a:spLocks/>
          </p:cNvSpPr>
          <p:nvPr/>
        </p:nvSpPr>
        <p:spPr>
          <a:xfrm>
            <a:off x="6097715" y="3690998"/>
            <a:ext cx="5936673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2020; Caplan et al., 2020; Trott &amp; Bergen, 2022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A48DA-E7A5-6746-B017-4E9DA9363171}"/>
              </a:ext>
            </a:extLst>
          </p:cNvPr>
          <p:cNvSpPr txBox="1">
            <a:spLocks/>
          </p:cNvSpPr>
          <p:nvPr/>
        </p:nvSpPr>
        <p:spPr>
          <a:xfrm>
            <a:off x="7209493" y="3287978"/>
            <a:ext cx="3078051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EC6F6E-F88B-8641-AF75-6BD3DF322ABB}"/>
              </a:ext>
            </a:extLst>
          </p:cNvPr>
          <p:cNvSpPr txBox="1">
            <a:spLocks/>
          </p:cNvSpPr>
          <p:nvPr/>
        </p:nvSpPr>
        <p:spPr>
          <a:xfrm>
            <a:off x="2208959" y="4913434"/>
            <a:ext cx="7774082" cy="1119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Under this account, dense neighborhoods are still beneficial––but those benefits are </a:t>
            </a:r>
            <a:r>
              <a:rPr lang="en-US" b="1" dirty="0"/>
              <a:t>positive externalities</a:t>
            </a:r>
            <a:r>
              <a:rPr lang="en-US" dirty="0"/>
              <a:t> created by an anti-homophony pressure.</a:t>
            </a:r>
          </a:p>
        </p:txBody>
      </p:sp>
    </p:spTree>
    <p:extLst>
      <p:ext uri="{BB962C8B-B14F-4D97-AF65-F5344CB8AC3E}">
        <p14:creationId xmlns:p14="http://schemas.microsoft.com/office/powerpoint/2010/main" val="166419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A0EA-E059-4448-B8CA-74E902E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i="1" dirty="0"/>
              <a:t>byproduct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4D53-EF78-B247-9CC7-7D4C64BE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in past work, we simulate a series of </a:t>
            </a:r>
            <a:r>
              <a:rPr lang="en-US" b="1" dirty="0"/>
              <a:t>phonotactic baselines </a:t>
            </a:r>
            <a:r>
              <a:rPr lang="en-US" dirty="0"/>
              <a:t>for each target language (e.g., English) matched for:</a:t>
            </a:r>
          </a:p>
          <a:p>
            <a:pPr lvl="1"/>
            <a:r>
              <a:rPr lang="en-US" dirty="0"/>
              <a:t>Distribution of word lengths in target language</a:t>
            </a:r>
          </a:p>
          <a:p>
            <a:pPr lvl="1"/>
            <a:r>
              <a:rPr lang="en-US" dirty="0"/>
              <a:t>Phonotactics of target language</a:t>
            </a:r>
          </a:p>
          <a:p>
            <a:r>
              <a:rPr lang="en-US" dirty="0"/>
              <a:t>But we also introduce a </a:t>
            </a:r>
            <a:r>
              <a:rPr lang="en-US" b="1" dirty="0"/>
              <a:t>limit</a:t>
            </a:r>
            <a:r>
              <a:rPr lang="en-US" dirty="0"/>
              <a:t> on homophony.</a:t>
            </a:r>
          </a:p>
          <a:p>
            <a:r>
              <a:rPr lang="en-US" dirty="0"/>
              <a:t>For each language, compare Neighborhood size across </a:t>
            </a:r>
            <a:r>
              <a:rPr lang="en-US" i="1" dirty="0"/>
              <a:t>baselines</a:t>
            </a:r>
            <a:r>
              <a:rPr lang="en-US" dirty="0"/>
              <a:t> vs. real lexicon.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2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Unlike with homophones, real lexica are </a:t>
            </a:r>
            <a:r>
              <a:rPr lang="en-US" b="1" dirty="0"/>
              <a:t>clumpier </a:t>
            </a:r>
            <a:r>
              <a:rPr lang="en-US" dirty="0"/>
              <a:t>than their phonotactics predict.</a:t>
            </a:r>
          </a:p>
          <a:p>
            <a:r>
              <a:rPr lang="en-US" dirty="0"/>
              <a:t>One reason could be that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  <a:endParaRPr lang="en-US" b="1" dirty="0"/>
          </a:p>
          <a:p>
            <a:pPr lvl="1"/>
            <a:r>
              <a:rPr lang="en-US" dirty="0"/>
              <a:t>May facilitate wordform learning</a:t>
            </a:r>
          </a:p>
          <a:p>
            <a:pPr lvl="1"/>
            <a:r>
              <a:rPr lang="en-US" dirty="0"/>
              <a:t>May facilitate word production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3FC115-5AFE-4749-B1B4-5A54E30E4B27}"/>
              </a:ext>
            </a:extLst>
          </p:cNvPr>
          <p:cNvSpPr txBox="1">
            <a:spLocks/>
          </p:cNvSpPr>
          <p:nvPr/>
        </p:nvSpPr>
        <p:spPr>
          <a:xfrm>
            <a:off x="9477053" y="3189903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E7BE905-31C1-3E4A-935B-739697B9EFB9}"/>
              </a:ext>
            </a:extLst>
          </p:cNvPr>
          <p:cNvSpPr txBox="1">
            <a:spLocks/>
          </p:cNvSpPr>
          <p:nvPr/>
        </p:nvSpPr>
        <p:spPr>
          <a:xfrm>
            <a:off x="4857428" y="3696670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Jones &amp; Brandt, 2020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DCEB546-9D93-394A-AE8D-75FE0B773E92}"/>
              </a:ext>
            </a:extLst>
          </p:cNvPr>
          <p:cNvSpPr txBox="1">
            <a:spLocks/>
          </p:cNvSpPr>
          <p:nvPr/>
        </p:nvSpPr>
        <p:spPr>
          <a:xfrm>
            <a:off x="4857427" y="4107483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315347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Unlike with homophones, real lexica are </a:t>
            </a:r>
            <a:r>
              <a:rPr lang="en-US" b="1" dirty="0"/>
              <a:t>clumpier </a:t>
            </a:r>
            <a:r>
              <a:rPr lang="en-US" dirty="0"/>
              <a:t>than their phonotactics predict.</a:t>
            </a:r>
          </a:p>
          <a:p>
            <a:r>
              <a:rPr lang="en-US" dirty="0"/>
              <a:t>One reason could be that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</a:p>
          <a:p>
            <a:r>
              <a:rPr lang="en-US" dirty="0"/>
              <a:t>But could large neighborhoods also result from an </a:t>
            </a:r>
            <a:r>
              <a:rPr lang="en-US" b="1" dirty="0"/>
              <a:t>anti-homophone pressure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Empirically, we do observe a </a:t>
            </a:r>
            <a:r>
              <a:rPr lang="en-US" b="1" dirty="0"/>
              <a:t>dissociation</a:t>
            </a:r>
            <a:r>
              <a:rPr lang="en-US" dirty="0"/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6E6451-69D7-CC44-A860-61D9408F97FA}"/>
              </a:ext>
            </a:extLst>
          </p:cNvPr>
          <p:cNvSpPr txBox="1">
            <a:spLocks/>
          </p:cNvSpPr>
          <p:nvPr/>
        </p:nvSpPr>
        <p:spPr>
          <a:xfrm>
            <a:off x="9477053" y="3189903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</p:spTree>
    <p:extLst>
      <p:ext uri="{BB962C8B-B14F-4D97-AF65-F5344CB8AC3E}">
        <p14:creationId xmlns:p14="http://schemas.microsoft.com/office/powerpoint/2010/main" val="9380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CCDD-23FC-3E4D-B503-5D0F3198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Homophones vs. neighborhoods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5BC13DC-5663-B546-8239-B4B8EB8F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79" y="2428875"/>
            <a:ext cx="9601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2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D2C1B1-916C-0849-B223-90980E55CA49}"/>
              </a:ext>
            </a:extLst>
          </p:cNvPr>
          <p:cNvSpPr txBox="1">
            <a:spLocks/>
          </p:cNvSpPr>
          <p:nvPr/>
        </p:nvSpPr>
        <p:spPr>
          <a:xfrm>
            <a:off x="6149980" y="3558794"/>
            <a:ext cx="2323474" cy="70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Cell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54AA7C4-43D5-C04B-878E-CAEC8AD2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779984"/>
            <a:ext cx="1900908" cy="9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87BE01-39B6-6E4E-8D42-ECD3F06CD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784" y="3651886"/>
            <a:ext cx="1528732" cy="1177205"/>
          </a:xfrm>
          <a:prstGeom prst="rect">
            <a:avLst/>
          </a:prstGeom>
        </p:spPr>
      </p:pic>
      <p:pic>
        <p:nvPicPr>
          <p:cNvPr id="1042" name="Picture 18" descr="Hand drawn sketch of mobile phone with shadow 1631489 Vector Art at Vecteezy">
            <a:extLst>
              <a:ext uri="{FF2B5EF4-FFF2-40B4-BE49-F238E27FC236}">
                <a16:creationId xmlns:a16="http://schemas.microsoft.com/office/drawing/2014/main" id="{E3A85484-9F6E-1E48-BF81-540466D3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784" y="5213763"/>
            <a:ext cx="1110630" cy="11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32 Drawing Of Jail Cell Bars Illustrations &amp; Clip Art - iStock">
            <a:extLst>
              <a:ext uri="{FF2B5EF4-FFF2-40B4-BE49-F238E27FC236}">
                <a16:creationId xmlns:a16="http://schemas.microsoft.com/office/drawing/2014/main" id="{DAA8C3AD-8B42-BC40-813F-EEBABA58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1902156"/>
            <a:ext cx="2016543" cy="151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08ECBA4-B8AD-104E-BD94-F4C163008301}"/>
              </a:ext>
            </a:extLst>
          </p:cNvPr>
          <p:cNvSpPr/>
          <p:nvPr/>
        </p:nvSpPr>
        <p:spPr>
          <a:xfrm>
            <a:off x="7930342" y="1446415"/>
            <a:ext cx="636729" cy="468563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94B34B-EB12-3343-A4F9-BCC1661FE2FE}"/>
              </a:ext>
            </a:extLst>
          </p:cNvPr>
          <p:cNvSpPr txBox="1">
            <a:spLocks/>
          </p:cNvSpPr>
          <p:nvPr/>
        </p:nvSpPr>
        <p:spPr>
          <a:xfrm>
            <a:off x="989597" y="4089862"/>
            <a:ext cx="4093390" cy="202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in language can also be used to probe the architecture of the language system. </a:t>
            </a:r>
          </a:p>
        </p:txBody>
      </p:sp>
    </p:spTree>
    <p:extLst>
      <p:ext uri="{BB962C8B-B14F-4D97-AF65-F5344CB8AC3E}">
        <p14:creationId xmlns:p14="http://schemas.microsoft.com/office/powerpoint/2010/main" val="33246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A0EA-E059-4448-B8CA-74E902E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i="1" dirty="0"/>
              <a:t>byproduct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4D53-EF78-B247-9CC7-7D4C64BE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in past work, we simulate a series of </a:t>
            </a:r>
            <a:r>
              <a:rPr lang="en-US" b="1" dirty="0"/>
              <a:t>phonotactic baselines </a:t>
            </a:r>
            <a:r>
              <a:rPr lang="en-US" dirty="0"/>
              <a:t>for each target language (e.g., English) matched for:</a:t>
            </a:r>
          </a:p>
          <a:p>
            <a:pPr lvl="1"/>
            <a:r>
              <a:rPr lang="en-US" dirty="0"/>
              <a:t>Distribution of word lengths in target language</a:t>
            </a:r>
          </a:p>
          <a:p>
            <a:pPr lvl="1"/>
            <a:r>
              <a:rPr lang="en-US" dirty="0"/>
              <a:t>Phonotactics of target language</a:t>
            </a:r>
          </a:p>
          <a:p>
            <a:r>
              <a:rPr lang="en-US" dirty="0"/>
              <a:t>But we also introduce a </a:t>
            </a:r>
            <a:r>
              <a:rPr lang="en-US" b="1" dirty="0"/>
              <a:t>limit</a:t>
            </a:r>
            <a:r>
              <a:rPr lang="en-US" dirty="0"/>
              <a:t> on homophony.</a:t>
            </a:r>
          </a:p>
          <a:p>
            <a:r>
              <a:rPr lang="en-US" dirty="0"/>
              <a:t>For each language, compare Neighborhood size across </a:t>
            </a:r>
            <a:r>
              <a:rPr lang="en-US" i="1" dirty="0"/>
              <a:t>baselines</a:t>
            </a:r>
            <a:r>
              <a:rPr lang="en-US" dirty="0"/>
              <a:t> vs. real lexicon.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0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1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5DCFAF-61F0-3B48-A93E-ED2A2E295AEA}"/>
              </a:ext>
            </a:extLst>
          </p:cNvPr>
          <p:cNvCxnSpPr>
            <a:cxnSpLocks/>
          </p:cNvCxnSpPr>
          <p:nvPr/>
        </p:nvCxnSpPr>
        <p:spPr>
          <a:xfrm flipH="1">
            <a:off x="4257675" y="3879276"/>
            <a:ext cx="2314575" cy="100704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9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CCA0D5-ADD6-D247-AA46-02265F06B2D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424700-7F7E-5548-AD44-240697F4E2A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D32B2A-667C-DC4F-A542-000142B34C9C}"/>
              </a:ext>
            </a:extLst>
          </p:cNvPr>
          <p:cNvCxnSpPr>
            <a:cxnSpLocks/>
          </p:cNvCxnSpPr>
          <p:nvPr/>
        </p:nvCxnSpPr>
        <p:spPr>
          <a:xfrm flipH="1">
            <a:off x="4543425" y="3879276"/>
            <a:ext cx="2028826" cy="785594"/>
          </a:xfrm>
          <a:prstGeom prst="straightConnector1">
            <a:avLst/>
          </a:prstGeom>
          <a:ln w="5715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3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111280" y="3091392"/>
            <a:ext cx="5823995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If a bucket is already “full”, we throw away that candidate word.</a:t>
            </a:r>
          </a:p>
        </p:txBody>
      </p:sp>
    </p:spTree>
    <p:extLst>
      <p:ext uri="{BB962C8B-B14F-4D97-AF65-F5344CB8AC3E}">
        <p14:creationId xmlns:p14="http://schemas.microsoft.com/office/powerpoint/2010/main" val="757865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BE1650F-E25C-D64F-B065-12DA4B50A073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7B1C4F-F544-9E4B-A2CB-2CB171F4FE6E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BCFDA7-7C8C-9A41-BEBA-1241D0213277}"/>
              </a:ext>
            </a:extLst>
          </p:cNvPr>
          <p:cNvSpPr/>
          <p:nvPr/>
        </p:nvSpPr>
        <p:spPr>
          <a:xfrm>
            <a:off x="5962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348AC2C-1E0D-954F-B768-AB670739C938}"/>
              </a:ext>
            </a:extLst>
          </p:cNvPr>
          <p:cNvSpPr/>
          <p:nvPr/>
        </p:nvSpPr>
        <p:spPr>
          <a:xfrm>
            <a:off x="8629109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8308F90-389D-FF40-9A0B-E5E99592F611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51CE46-DB77-AA4E-8160-A3D575237DAD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8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throw it out and </a:t>
            </a:r>
            <a:r>
              <a:rPr lang="en-US" b="1" dirty="0"/>
              <a:t>resample</a:t>
            </a:r>
            <a:r>
              <a:rPr lang="en-US" dirty="0"/>
              <a:t>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5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throw it out and </a:t>
            </a:r>
            <a:r>
              <a:rPr lang="en-US" b="1" dirty="0"/>
              <a:t>resample</a:t>
            </a:r>
            <a:r>
              <a:rPr lang="en-US" dirty="0"/>
              <a:t>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54A306-D295-C345-BE43-23491EF5C99C}"/>
              </a:ext>
            </a:extLst>
          </p:cNvPr>
          <p:cNvCxnSpPr>
            <a:cxnSpLocks/>
          </p:cNvCxnSpPr>
          <p:nvPr/>
        </p:nvCxnSpPr>
        <p:spPr>
          <a:xfrm flipH="1">
            <a:off x="4257675" y="3879276"/>
            <a:ext cx="2314575" cy="1007049"/>
          </a:xfrm>
          <a:prstGeom prst="straightConnector1">
            <a:avLst/>
          </a:prstGeom>
          <a:ln w="5715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5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D2C1B1-916C-0849-B223-90980E55CA49}"/>
              </a:ext>
            </a:extLst>
          </p:cNvPr>
          <p:cNvSpPr txBox="1">
            <a:spLocks/>
          </p:cNvSpPr>
          <p:nvPr/>
        </p:nvSpPr>
        <p:spPr>
          <a:xfrm>
            <a:off x="6149980" y="3558794"/>
            <a:ext cx="2323474" cy="70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Cell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54AA7C4-43D5-C04B-878E-CAEC8AD2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779984"/>
            <a:ext cx="1900908" cy="95045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87BE01-39B6-6E4E-8D42-ECD3F06CD7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9371784" y="3651886"/>
            <a:ext cx="1528732" cy="1177205"/>
          </a:xfrm>
          <a:prstGeom prst="rect">
            <a:avLst/>
          </a:prstGeom>
        </p:spPr>
      </p:pic>
      <p:pic>
        <p:nvPicPr>
          <p:cNvPr id="1042" name="Picture 18" descr="Hand drawn sketch of mobile phone with shadow 1631489 Vector Art at Vecteezy">
            <a:extLst>
              <a:ext uri="{FF2B5EF4-FFF2-40B4-BE49-F238E27FC236}">
                <a16:creationId xmlns:a16="http://schemas.microsoft.com/office/drawing/2014/main" id="{E3A85484-9F6E-1E48-BF81-540466D3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784" y="5213763"/>
            <a:ext cx="1110630" cy="11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32 Drawing Of Jail Cell Bars Illustrations &amp; Clip Art - iStock">
            <a:extLst>
              <a:ext uri="{FF2B5EF4-FFF2-40B4-BE49-F238E27FC236}">
                <a16:creationId xmlns:a16="http://schemas.microsoft.com/office/drawing/2014/main" id="{DAA8C3AD-8B42-BC40-813F-EEBABA58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1902156"/>
            <a:ext cx="2016543" cy="151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08ECBA4-B8AD-104E-BD94-F4C163008301}"/>
              </a:ext>
            </a:extLst>
          </p:cNvPr>
          <p:cNvSpPr/>
          <p:nvPr/>
        </p:nvSpPr>
        <p:spPr>
          <a:xfrm>
            <a:off x="7930342" y="1446415"/>
            <a:ext cx="636729" cy="468563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94B34B-EB12-3343-A4F9-BCC1661FE2FE}"/>
              </a:ext>
            </a:extLst>
          </p:cNvPr>
          <p:cNvSpPr txBox="1">
            <a:spLocks/>
          </p:cNvSpPr>
          <p:nvPr/>
        </p:nvSpPr>
        <p:spPr>
          <a:xfrm>
            <a:off x="989597" y="4089862"/>
            <a:ext cx="4093390" cy="202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in language can also be used to probe the architecture of the language system. </a:t>
            </a:r>
          </a:p>
        </p:txBody>
      </p:sp>
    </p:spTree>
    <p:extLst>
      <p:ext uri="{BB962C8B-B14F-4D97-AF65-F5344CB8AC3E}">
        <p14:creationId xmlns:p14="http://schemas.microsoft.com/office/powerpoint/2010/main" val="1947092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Anti-homophone+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</a:t>
            </a:r>
            <a:r>
              <a:rPr lang="en-US" b="1" dirty="0"/>
              <a:t>convert</a:t>
            </a:r>
            <a:r>
              <a:rPr lang="en-US" dirty="0"/>
              <a:t> it to a neighbor.</a:t>
            </a:r>
            <a:endParaRPr lang="en-US" b="1" dirty="0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Anti-homophone+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</a:t>
            </a:r>
            <a:r>
              <a:rPr lang="en-US" b="1" dirty="0"/>
              <a:t>convert</a:t>
            </a:r>
            <a:r>
              <a:rPr lang="en-US" dirty="0"/>
              <a:t> it to a neighbor.</a:t>
            </a:r>
            <a:endParaRPr lang="en-US" b="1" dirty="0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725968-560E-1145-9D83-146CF7ABC63C}"/>
              </a:ext>
            </a:extLst>
          </p:cNvPr>
          <p:cNvCxnSpPr>
            <a:cxnSpLocks/>
          </p:cNvCxnSpPr>
          <p:nvPr/>
        </p:nvCxnSpPr>
        <p:spPr>
          <a:xfrm>
            <a:off x="7164726" y="3654138"/>
            <a:ext cx="56005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49311E-CC12-5141-A80C-2D4D9A8DB9B2}"/>
              </a:ext>
            </a:extLst>
          </p:cNvPr>
          <p:cNvSpPr txBox="1">
            <a:spLocks/>
          </p:cNvSpPr>
          <p:nvPr/>
        </p:nvSpPr>
        <p:spPr>
          <a:xfrm>
            <a:off x="7710346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5A7DB0-EC88-014A-9360-739C99596229}"/>
              </a:ext>
            </a:extLst>
          </p:cNvPr>
          <p:cNvCxnSpPr>
            <a:cxnSpLocks/>
          </p:cNvCxnSpPr>
          <p:nvPr/>
        </p:nvCxnSpPr>
        <p:spPr>
          <a:xfrm flipH="1">
            <a:off x="4021489" y="3775367"/>
            <a:ext cx="3847233" cy="1007049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98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65E3-859B-7B49-A719-C09AF696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“too many” homophones?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F03AB5A-08F7-2444-AFE3-DA64B9B84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9" y="2168414"/>
            <a:ext cx="6557446" cy="4371631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D23478-4B64-7F45-B044-DA17F07C8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525" y="3338307"/>
            <a:ext cx="4495800" cy="2031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force each </a:t>
            </a:r>
            <a:r>
              <a:rPr lang="en-US" b="1" i="1" dirty="0"/>
              <a:t>nth-ranked </a:t>
            </a:r>
            <a:r>
              <a:rPr lang="en-US" dirty="0"/>
              <a:t>word to be </a:t>
            </a:r>
            <a:r>
              <a:rPr lang="en-US" i="1" dirty="0"/>
              <a:t>no more homophonous</a:t>
            </a:r>
            <a:r>
              <a:rPr lang="en-US" dirty="0"/>
              <a:t> than the equivalently-ranked wordform in the real lexicon.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4DA9DA-3134-9749-BFF0-18DBC9B1E248}"/>
              </a:ext>
            </a:extLst>
          </p:cNvPr>
          <p:cNvCxnSpPr>
            <a:cxnSpLocks/>
          </p:cNvCxnSpPr>
          <p:nvPr/>
        </p:nvCxnSpPr>
        <p:spPr>
          <a:xfrm>
            <a:off x="1757363" y="2914650"/>
            <a:ext cx="0" cy="1914525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705AC9-51A0-AC4B-8661-7133A200F2B1}"/>
              </a:ext>
            </a:extLst>
          </p:cNvPr>
          <p:cNvCxnSpPr>
            <a:cxnSpLocks/>
          </p:cNvCxnSpPr>
          <p:nvPr/>
        </p:nvCxnSpPr>
        <p:spPr>
          <a:xfrm>
            <a:off x="2057400" y="5057775"/>
            <a:ext cx="0" cy="31237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29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2397243"/>
            <a:ext cx="10325000" cy="324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for </a:t>
            </a:r>
            <a:r>
              <a:rPr lang="en-US" b="1" dirty="0"/>
              <a:t>each baseline </a:t>
            </a:r>
            <a:r>
              <a:rPr lang="en-US" dirty="0"/>
              <a:t>using this procedure.</a:t>
            </a:r>
          </a:p>
          <a:p>
            <a:r>
              <a:rPr lang="en-US" dirty="0"/>
              <a:t>English</a:t>
            </a:r>
          </a:p>
          <a:p>
            <a:r>
              <a:rPr lang="en-US" dirty="0"/>
              <a:t>Dutch</a:t>
            </a:r>
          </a:p>
          <a:p>
            <a:r>
              <a:rPr lang="en-US" dirty="0"/>
              <a:t>German</a:t>
            </a:r>
          </a:p>
          <a:p>
            <a:r>
              <a:rPr lang="en-US" dirty="0"/>
              <a:t>French</a:t>
            </a:r>
          </a:p>
          <a:p>
            <a:r>
              <a:rPr lang="en-US" dirty="0"/>
              <a:t>Mandarin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C7B89EF-B6EF-174D-98D6-BA248489486E}"/>
              </a:ext>
            </a:extLst>
          </p:cNvPr>
          <p:cNvSpPr/>
          <p:nvPr/>
        </p:nvSpPr>
        <p:spPr>
          <a:xfrm>
            <a:off x="2562225" y="3429000"/>
            <a:ext cx="914400" cy="177424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188AE54-6DDE-F549-A643-FD84F7CE6A67}"/>
              </a:ext>
            </a:extLst>
          </p:cNvPr>
          <p:cNvSpPr txBox="1">
            <a:spLocks/>
          </p:cNvSpPr>
          <p:nvPr/>
        </p:nvSpPr>
        <p:spPr>
          <a:xfrm>
            <a:off x="3934775" y="4022152"/>
            <a:ext cx="5300146" cy="124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We also identified the optimal </a:t>
            </a:r>
            <a:r>
              <a:rPr lang="en-US" b="1" i="1" dirty="0"/>
              <a:t>n</a:t>
            </a:r>
            <a:r>
              <a:rPr lang="en-US" dirty="0"/>
              <a:t> for each language’s phonotactic model.</a:t>
            </a:r>
          </a:p>
        </p:txBody>
      </p:sp>
    </p:spTree>
    <p:extLst>
      <p:ext uri="{BB962C8B-B14F-4D97-AF65-F5344CB8AC3E}">
        <p14:creationId xmlns:p14="http://schemas.microsoft.com/office/powerpoint/2010/main" val="379155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 animBg="1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2397243"/>
            <a:ext cx="10325000" cy="324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for </a:t>
            </a:r>
            <a:r>
              <a:rPr lang="en-US" b="1" dirty="0"/>
              <a:t>each baseline </a:t>
            </a:r>
            <a:r>
              <a:rPr lang="en-US" dirty="0"/>
              <a:t>using this procedure.</a:t>
            </a:r>
          </a:p>
          <a:p>
            <a:r>
              <a:rPr lang="en-US" dirty="0"/>
              <a:t>English</a:t>
            </a:r>
          </a:p>
          <a:p>
            <a:r>
              <a:rPr lang="en-US" dirty="0"/>
              <a:t>Dutch</a:t>
            </a:r>
          </a:p>
          <a:p>
            <a:r>
              <a:rPr lang="en-US" dirty="0"/>
              <a:t>German</a:t>
            </a:r>
          </a:p>
          <a:p>
            <a:r>
              <a:rPr lang="en-US" dirty="0"/>
              <a:t>French</a:t>
            </a:r>
          </a:p>
          <a:p>
            <a:r>
              <a:rPr lang="en-US" dirty="0"/>
              <a:t>Mandarin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14F21E-699A-2A45-B9A4-A56964263C63}"/>
              </a:ext>
            </a:extLst>
          </p:cNvPr>
          <p:cNvSpPr txBox="1">
            <a:spLocks/>
          </p:cNvSpPr>
          <p:nvPr/>
        </p:nvSpPr>
        <p:spPr>
          <a:xfrm>
            <a:off x="3836760" y="3641302"/>
            <a:ext cx="6971501" cy="210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5"/>
                </a:solidFill>
              </a:rPr>
              <a:t>How do Neighborhood Sizes compare across the </a:t>
            </a:r>
            <a:r>
              <a:rPr lang="en-US" i="1" dirty="0">
                <a:solidFill>
                  <a:schemeClr val="accent5"/>
                </a:solidFill>
              </a:rPr>
              <a:t>baselines</a:t>
            </a:r>
            <a:r>
              <a:rPr lang="en-US" dirty="0">
                <a:solidFill>
                  <a:schemeClr val="accent5"/>
                </a:solidFill>
              </a:rPr>
              <a:t> vs. their </a:t>
            </a:r>
            <a:r>
              <a:rPr lang="en-US" i="1" dirty="0">
                <a:solidFill>
                  <a:schemeClr val="accent5"/>
                </a:solidFill>
              </a:rPr>
              <a:t>real counterparts</a:t>
            </a:r>
            <a:r>
              <a:rPr lang="en-US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84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F8E4F78-0212-0F46-B00C-D8103B65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033BFB8-E9EC-344E-AB77-3E0216F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9BF38E-0F09-9B45-B87E-43AE7223D65B}"/>
              </a:ext>
            </a:extLst>
          </p:cNvPr>
          <p:cNvSpPr/>
          <p:nvPr/>
        </p:nvSpPr>
        <p:spPr>
          <a:xfrm>
            <a:off x="3819526" y="3990975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82E72-03DF-8B46-94F5-EE8AB0ADA0AE}"/>
              </a:ext>
            </a:extLst>
          </p:cNvPr>
          <p:cNvSpPr/>
          <p:nvPr/>
        </p:nvSpPr>
        <p:spPr>
          <a:xfrm>
            <a:off x="2085976" y="2257425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2DD770-0FEF-7C4A-8D5A-32731EF2D8A0}"/>
              </a:ext>
            </a:extLst>
          </p:cNvPr>
          <p:cNvSpPr/>
          <p:nvPr/>
        </p:nvSpPr>
        <p:spPr>
          <a:xfrm>
            <a:off x="7162803" y="4319587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CE3BB0-D8E3-7742-9F24-52D5C25F3090}"/>
              </a:ext>
            </a:extLst>
          </p:cNvPr>
          <p:cNvSpPr/>
          <p:nvPr/>
        </p:nvSpPr>
        <p:spPr>
          <a:xfrm>
            <a:off x="5429253" y="1771650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92CDF-0771-5F4B-B106-432ACBA5C9F3}"/>
              </a:ext>
            </a:extLst>
          </p:cNvPr>
          <p:cNvSpPr/>
          <p:nvPr/>
        </p:nvSpPr>
        <p:spPr>
          <a:xfrm>
            <a:off x="8896353" y="2828925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BAC662-DFE7-1240-BF1B-E1D72C4FDDC6}"/>
              </a:ext>
            </a:extLst>
          </p:cNvPr>
          <p:cNvSpPr txBox="1">
            <a:spLocks/>
          </p:cNvSpPr>
          <p:nvPr/>
        </p:nvSpPr>
        <p:spPr>
          <a:xfrm>
            <a:off x="691079" y="5572125"/>
            <a:ext cx="10325000" cy="106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As before, the “Neutral” baselines have smaller neighborhoods than their real counterparts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dotted red line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8728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033BFB8-E9EC-344E-AB77-3E0216F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9BF38E-0F09-9B45-B87E-43AE7223D65B}"/>
              </a:ext>
            </a:extLst>
          </p:cNvPr>
          <p:cNvSpPr/>
          <p:nvPr/>
        </p:nvSpPr>
        <p:spPr>
          <a:xfrm>
            <a:off x="4200527" y="31861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82E72-03DF-8B46-94F5-EE8AB0ADA0AE}"/>
              </a:ext>
            </a:extLst>
          </p:cNvPr>
          <p:cNvSpPr/>
          <p:nvPr/>
        </p:nvSpPr>
        <p:spPr>
          <a:xfrm>
            <a:off x="2524127" y="1924050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2DD770-0FEF-7C4A-8D5A-32731EF2D8A0}"/>
              </a:ext>
            </a:extLst>
          </p:cNvPr>
          <p:cNvSpPr/>
          <p:nvPr/>
        </p:nvSpPr>
        <p:spPr>
          <a:xfrm>
            <a:off x="7648578" y="39481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CE3BB0-D8E3-7742-9F24-52D5C25F3090}"/>
              </a:ext>
            </a:extLst>
          </p:cNvPr>
          <p:cNvSpPr/>
          <p:nvPr/>
        </p:nvSpPr>
        <p:spPr>
          <a:xfrm>
            <a:off x="5948829" y="11287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92CDF-0771-5F4B-B106-432ACBA5C9F3}"/>
              </a:ext>
            </a:extLst>
          </p:cNvPr>
          <p:cNvSpPr/>
          <p:nvPr/>
        </p:nvSpPr>
        <p:spPr>
          <a:xfrm>
            <a:off x="9296403" y="25003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BAC662-DFE7-1240-BF1B-E1D72C4FDDC6}"/>
              </a:ext>
            </a:extLst>
          </p:cNvPr>
          <p:cNvSpPr txBox="1">
            <a:spLocks/>
          </p:cNvSpPr>
          <p:nvPr/>
        </p:nvSpPr>
        <p:spPr>
          <a:xfrm>
            <a:off x="691079" y="5572125"/>
            <a:ext cx="10325000" cy="106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But the </a:t>
            </a:r>
            <a:r>
              <a:rPr lang="en-US" sz="2400" b="1" dirty="0"/>
              <a:t>Anti-Homophony</a:t>
            </a:r>
            <a:r>
              <a:rPr lang="en-US" sz="2400" dirty="0"/>
              <a:t> baselines have neighborhoods that are </a:t>
            </a:r>
            <a:r>
              <a:rPr lang="en-US" sz="2400" i="1" dirty="0"/>
              <a:t>at least as large</a:t>
            </a:r>
            <a:r>
              <a:rPr lang="en-US" sz="2400" dirty="0"/>
              <a:t>, on average.</a:t>
            </a:r>
          </a:p>
        </p:txBody>
      </p:sp>
    </p:spTree>
    <p:extLst>
      <p:ext uri="{BB962C8B-B14F-4D97-AF65-F5344CB8AC3E}">
        <p14:creationId xmlns:p14="http://schemas.microsoft.com/office/powerpoint/2010/main" val="138699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033BFB8-E9EC-344E-AB77-3E0216F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9BF38E-0F09-9B45-B87E-43AE7223D65B}"/>
              </a:ext>
            </a:extLst>
          </p:cNvPr>
          <p:cNvSpPr/>
          <p:nvPr/>
        </p:nvSpPr>
        <p:spPr>
          <a:xfrm>
            <a:off x="4686303" y="2657473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82E72-03DF-8B46-94F5-EE8AB0ADA0AE}"/>
              </a:ext>
            </a:extLst>
          </p:cNvPr>
          <p:cNvSpPr/>
          <p:nvPr/>
        </p:nvSpPr>
        <p:spPr>
          <a:xfrm>
            <a:off x="3002990" y="1614487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2DD770-0FEF-7C4A-8D5A-32731EF2D8A0}"/>
              </a:ext>
            </a:extLst>
          </p:cNvPr>
          <p:cNvSpPr/>
          <p:nvPr/>
        </p:nvSpPr>
        <p:spPr>
          <a:xfrm>
            <a:off x="8105778" y="377666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CE3BB0-D8E3-7742-9F24-52D5C25F3090}"/>
              </a:ext>
            </a:extLst>
          </p:cNvPr>
          <p:cNvSpPr/>
          <p:nvPr/>
        </p:nvSpPr>
        <p:spPr>
          <a:xfrm>
            <a:off x="6434604" y="7858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92CDF-0771-5F4B-B106-432ACBA5C9F3}"/>
              </a:ext>
            </a:extLst>
          </p:cNvPr>
          <p:cNvSpPr/>
          <p:nvPr/>
        </p:nvSpPr>
        <p:spPr>
          <a:xfrm>
            <a:off x="9810753" y="2614610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BAC662-DFE7-1240-BF1B-E1D72C4FDDC6}"/>
              </a:ext>
            </a:extLst>
          </p:cNvPr>
          <p:cNvSpPr txBox="1">
            <a:spLocks/>
          </p:cNvSpPr>
          <p:nvPr/>
        </p:nvSpPr>
        <p:spPr>
          <a:xfrm>
            <a:off x="691079" y="5572125"/>
            <a:ext cx="10325000" cy="106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And the </a:t>
            </a:r>
            <a:r>
              <a:rPr lang="en-US" sz="2400" b="1" dirty="0"/>
              <a:t>Anti-Homophony+ </a:t>
            </a:r>
            <a:r>
              <a:rPr lang="en-US" sz="2400" dirty="0"/>
              <a:t>baselines consistently overestimate neighborhood size.</a:t>
            </a:r>
          </a:p>
        </p:txBody>
      </p:sp>
    </p:spTree>
    <p:extLst>
      <p:ext uri="{BB962C8B-B14F-4D97-AF65-F5344CB8AC3E}">
        <p14:creationId xmlns:p14="http://schemas.microsoft.com/office/powerpoint/2010/main" val="26229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birds with one stone?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054B34-19F8-7D49-8A28-06C44FF6A7B4}"/>
              </a:ext>
            </a:extLst>
          </p:cNvPr>
          <p:cNvSpPr txBox="1">
            <a:spLocks/>
          </p:cNvSpPr>
          <p:nvPr/>
        </p:nvSpPr>
        <p:spPr>
          <a:xfrm>
            <a:off x="1721228" y="2663046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anti-homophone pressure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en-US" sz="2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sufficient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account for the average size of phonological neighborhoods.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C487C7-F5C6-F949-A87E-D3EA3D862B03}"/>
              </a:ext>
            </a:extLst>
          </p:cNvPr>
          <p:cNvSpPr txBox="1">
            <a:spLocks/>
          </p:cNvSpPr>
          <p:nvPr/>
        </p:nvSpPr>
        <p:spPr>
          <a:xfrm>
            <a:off x="2238917" y="3996757"/>
            <a:ext cx="7714164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more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parsimonious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 positing two distinct pressures.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C4E239-64B2-7A45-B942-B7F3128E13D1}"/>
              </a:ext>
            </a:extLst>
          </p:cNvPr>
          <p:cNvSpPr txBox="1">
            <a:spLocks/>
          </p:cNvSpPr>
          <p:nvPr/>
        </p:nvSpPr>
        <p:spPr>
          <a:xfrm>
            <a:off x="2238917" y="5330468"/>
            <a:ext cx="7714164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true, the benefits of dense neighborhoods are “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positive externalities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2695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D2C1B1-916C-0849-B223-90980E55CA49}"/>
              </a:ext>
            </a:extLst>
          </p:cNvPr>
          <p:cNvSpPr txBox="1">
            <a:spLocks/>
          </p:cNvSpPr>
          <p:nvPr/>
        </p:nvSpPr>
        <p:spPr>
          <a:xfrm>
            <a:off x="6149980" y="3558794"/>
            <a:ext cx="2323474" cy="70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Cell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54AA7C4-43D5-C04B-878E-CAEC8AD2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779984"/>
            <a:ext cx="1900908" cy="9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87BE01-39B6-6E4E-8D42-ECD3F06CD7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1784" y="3651886"/>
            <a:ext cx="1528732" cy="11772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42" name="Picture 18" descr="Hand drawn sketch of mobile phone with shadow 1631489 Vector Art at Vecteezy">
            <a:extLst>
              <a:ext uri="{FF2B5EF4-FFF2-40B4-BE49-F238E27FC236}">
                <a16:creationId xmlns:a16="http://schemas.microsoft.com/office/drawing/2014/main" id="{E3A85484-9F6E-1E48-BF81-540466D3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784" y="5213763"/>
            <a:ext cx="1110630" cy="11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32 Drawing Of Jail Cell Bars Illustrations &amp; Clip Art - iStock">
            <a:extLst>
              <a:ext uri="{FF2B5EF4-FFF2-40B4-BE49-F238E27FC236}">
                <a16:creationId xmlns:a16="http://schemas.microsoft.com/office/drawing/2014/main" id="{DAA8C3AD-8B42-BC40-813F-EEBABA58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1902156"/>
            <a:ext cx="2016543" cy="151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08ECBA4-B8AD-104E-BD94-F4C163008301}"/>
              </a:ext>
            </a:extLst>
          </p:cNvPr>
          <p:cNvSpPr/>
          <p:nvPr/>
        </p:nvSpPr>
        <p:spPr>
          <a:xfrm>
            <a:off x="7930342" y="1446415"/>
            <a:ext cx="636729" cy="468563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94B34B-EB12-3343-A4F9-BCC1661FE2FE}"/>
              </a:ext>
            </a:extLst>
          </p:cNvPr>
          <p:cNvSpPr txBox="1">
            <a:spLocks/>
          </p:cNvSpPr>
          <p:nvPr/>
        </p:nvSpPr>
        <p:spPr>
          <a:xfrm>
            <a:off x="989597" y="4089862"/>
            <a:ext cx="4093390" cy="202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in language can also be used to probe the architecture of the language system. </a:t>
            </a:r>
          </a:p>
        </p:txBody>
      </p:sp>
    </p:spTree>
    <p:extLst>
      <p:ext uri="{BB962C8B-B14F-4D97-AF65-F5344CB8AC3E}">
        <p14:creationId xmlns:p14="http://schemas.microsoft.com/office/powerpoint/2010/main" val="3903051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Across 100+ languages, </a:t>
            </a:r>
            <a:r>
              <a:rPr lang="en-US" b="1" dirty="0"/>
              <a:t>frequent wordforms are also more ambiguous</a:t>
            </a:r>
            <a:r>
              <a:rPr lang="en-US" dirty="0"/>
              <a:t>.</a:t>
            </a:r>
          </a:p>
          <a:p>
            <a:r>
              <a:rPr lang="en-US" dirty="0"/>
              <a:t>Could subserve </a:t>
            </a:r>
            <a:r>
              <a:rPr lang="en-US" i="1" dirty="0"/>
              <a:t>efficiency</a:t>
            </a:r>
            <a:r>
              <a:rPr lang="en-US" dirty="0"/>
              <a:t>––frequent wordforms easier to produce, etc.</a:t>
            </a:r>
          </a:p>
          <a:p>
            <a:r>
              <a:rPr lang="en-US" dirty="0"/>
              <a:t>But also seems </a:t>
            </a:r>
            <a:r>
              <a:rPr lang="en-US" i="1" dirty="0"/>
              <a:t>counterintuitive</a:t>
            </a:r>
            <a:r>
              <a:rPr lang="en-US" dirty="0"/>
              <a:t>: why force comprehenders to disambiguate so frequently?</a:t>
            </a:r>
          </a:p>
          <a:p>
            <a:r>
              <a:rPr lang="en-US" dirty="0"/>
              <a:t>Unfortunately, we can’t easily simulate “frequency” in a baseline.</a:t>
            </a:r>
          </a:p>
          <a:p>
            <a:r>
              <a:rPr lang="en-US" dirty="0"/>
              <a:t>We need a different kind of approach.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A6B233-BE4D-3D4C-B532-FCD8F342ED3B}"/>
              </a:ext>
            </a:extLst>
          </p:cNvPr>
          <p:cNvSpPr txBox="1">
            <a:spLocks/>
          </p:cNvSpPr>
          <p:nvPr/>
        </p:nvSpPr>
        <p:spPr>
          <a:xfrm>
            <a:off x="9477053" y="2340131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Zipf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1949; Bond et al., 2019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48702F-FFDD-0D46-ACF3-645B7414F6E3}"/>
              </a:ext>
            </a:extLst>
          </p:cNvPr>
          <p:cNvSpPr txBox="1">
            <a:spLocks/>
          </p:cNvSpPr>
          <p:nvPr/>
        </p:nvSpPr>
        <p:spPr>
          <a:xfrm>
            <a:off x="9477052" y="2876927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Piantadosi et al., 2012</a:t>
            </a:r>
          </a:p>
        </p:txBody>
      </p:sp>
    </p:spTree>
    <p:extLst>
      <p:ext uri="{BB962C8B-B14F-4D97-AF65-F5344CB8AC3E}">
        <p14:creationId xmlns:p14="http://schemas.microsoft.com/office/powerpoint/2010/main" val="38199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11500917" cy="1603753"/>
          </a:xfrm>
        </p:spPr>
        <p:txBody>
          <a:bodyPr/>
          <a:lstStyle/>
          <a:p>
            <a:r>
              <a:rPr lang="en-US" dirty="0"/>
              <a:t>Rather than generating a new lexicon from scratch, we can calculate </a:t>
            </a:r>
            <a:r>
              <a:rPr lang="en-US" b="1" dirty="0"/>
              <a:t>how many homophones each wordform ”should” have</a:t>
            </a:r>
            <a:r>
              <a:rPr lang="en-US" dirty="0"/>
              <a:t>––using its normalized phonotactic probability.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98575B-94BF-2449-BAE6-EE8315E511EF}"/>
              </a:ext>
            </a:extLst>
          </p:cNvPr>
          <p:cNvSpPr txBox="1">
            <a:spLocks/>
          </p:cNvSpPr>
          <p:nvPr/>
        </p:nvSpPr>
        <p:spPr>
          <a:xfrm>
            <a:off x="1108982" y="3671910"/>
            <a:ext cx="1909246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/</a:t>
            </a:r>
            <a:r>
              <a:rPr lang="en-US" sz="2400" i="1" dirty="0" err="1"/>
              <a:t>st﻿eɪk</a:t>
            </a:r>
            <a:r>
              <a:rPr lang="en-US" sz="2400" i="1" dirty="0"/>
              <a:t>/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537360-D3D6-EC42-8570-CAB00E6F8048}"/>
              </a:ext>
            </a:extLst>
          </p:cNvPr>
          <p:cNvSpPr txBox="1">
            <a:spLocks/>
          </p:cNvSpPr>
          <p:nvPr/>
        </p:nvSpPr>
        <p:spPr>
          <a:xfrm>
            <a:off x="3436131" y="3671909"/>
            <a:ext cx="4014271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p(/</a:t>
            </a:r>
            <a:r>
              <a:rPr lang="en-US" sz="2400" i="1" dirty="0" err="1"/>
              <a:t>st﻿eɪk</a:t>
            </a:r>
            <a:r>
              <a:rPr lang="en-US" sz="2400" i="1" dirty="0"/>
              <a:t>/) = 0.0009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334019-AC3B-B04C-A152-8640E9B2CD5F}"/>
              </a:ext>
            </a:extLst>
          </p:cNvPr>
          <p:cNvSpPr/>
          <p:nvPr/>
        </p:nvSpPr>
        <p:spPr>
          <a:xfrm>
            <a:off x="8615173" y="3592517"/>
            <a:ext cx="1236134" cy="7027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M</a:t>
            </a:r>
            <a:r>
              <a:rPr lang="en-US" sz="2400" baseline="-25000" dirty="0">
                <a:solidFill>
                  <a:schemeClr val="tx2"/>
                </a:solidFill>
              </a:rPr>
              <a:t>7706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EE0E68-6F47-364A-932A-37AEB86E1228}"/>
              </a:ext>
            </a:extLst>
          </p:cNvPr>
          <p:cNvSpPr txBox="1">
            <a:spLocks/>
          </p:cNvSpPr>
          <p:nvPr/>
        </p:nvSpPr>
        <p:spPr>
          <a:xfrm>
            <a:off x="1308477" y="5275663"/>
            <a:ext cx="1510256" cy="570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Wordform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41CC5D-05BF-6C4F-B248-FFC6CABAE53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063605" y="4295250"/>
            <a:ext cx="0" cy="9804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CEF8F0-37AB-674F-B095-AA2C493AC782}"/>
              </a:ext>
            </a:extLst>
          </p:cNvPr>
          <p:cNvSpPr txBox="1">
            <a:spLocks/>
          </p:cNvSpPr>
          <p:nvPr/>
        </p:nvSpPr>
        <p:spPr>
          <a:xfrm>
            <a:off x="4331743" y="5275662"/>
            <a:ext cx="1950519" cy="122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Phonotactic probability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DE4655-D774-314D-940E-3C295C9817A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307003" y="4295250"/>
            <a:ext cx="0" cy="9804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B25F08-8B5E-0B4C-BA26-9B75677F1028}"/>
              </a:ext>
            </a:extLst>
          </p:cNvPr>
          <p:cNvSpPr txBox="1">
            <a:spLocks/>
          </p:cNvSpPr>
          <p:nvPr/>
        </p:nvSpPr>
        <p:spPr>
          <a:xfrm>
            <a:off x="7493205" y="5275662"/>
            <a:ext cx="3480067" cy="122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#Meanings available to wordforms of this length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6A1150-8A84-044A-BDEA-5658C31BE82F}"/>
              </a:ext>
            </a:extLst>
          </p:cNvPr>
          <p:cNvCxnSpPr>
            <a:cxnSpLocks/>
          </p:cNvCxnSpPr>
          <p:nvPr/>
        </p:nvCxnSpPr>
        <p:spPr>
          <a:xfrm flipV="1">
            <a:off x="9233239" y="4295251"/>
            <a:ext cx="0" cy="9804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82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  <p:bldP spid="13" grpId="0" animBg="1"/>
      <p:bldP spid="9" grpId="0"/>
      <p:bldP spid="12" grpId="0"/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11500921" cy="1603753"/>
          </a:xfrm>
        </p:spPr>
        <p:txBody>
          <a:bodyPr/>
          <a:lstStyle/>
          <a:p>
            <a:r>
              <a:rPr lang="en-US" dirty="0"/>
              <a:t>Rather than generating a new lexicon from scratch, we can calculate </a:t>
            </a:r>
            <a:r>
              <a:rPr lang="en-US" b="1" dirty="0"/>
              <a:t>how many homophones each wordform ”should” have</a:t>
            </a:r>
            <a:r>
              <a:rPr lang="en-US" dirty="0"/>
              <a:t>––using its normalized phonotactic probability.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98575B-94BF-2449-BAE6-EE8315E511EF}"/>
              </a:ext>
            </a:extLst>
          </p:cNvPr>
          <p:cNvSpPr txBox="1">
            <a:spLocks/>
          </p:cNvSpPr>
          <p:nvPr/>
        </p:nvSpPr>
        <p:spPr>
          <a:xfrm>
            <a:off x="1108982" y="3671910"/>
            <a:ext cx="1909246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/</a:t>
            </a:r>
            <a:r>
              <a:rPr lang="en-US" sz="2400" i="1" dirty="0" err="1"/>
              <a:t>st﻿eɪk</a:t>
            </a:r>
            <a:r>
              <a:rPr lang="en-US" sz="2400" i="1" dirty="0"/>
              <a:t>/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537360-D3D6-EC42-8570-CAB00E6F8048}"/>
              </a:ext>
            </a:extLst>
          </p:cNvPr>
          <p:cNvSpPr txBox="1">
            <a:spLocks/>
          </p:cNvSpPr>
          <p:nvPr/>
        </p:nvSpPr>
        <p:spPr>
          <a:xfrm>
            <a:off x="3436131" y="3671909"/>
            <a:ext cx="4014271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p(/</a:t>
            </a:r>
            <a:r>
              <a:rPr lang="en-US" sz="2400" i="1" dirty="0" err="1"/>
              <a:t>st﻿eɪk</a:t>
            </a:r>
            <a:r>
              <a:rPr lang="en-US" sz="2400" i="1" dirty="0"/>
              <a:t>/) = 0.0009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334019-AC3B-B04C-A152-8640E9B2CD5F}"/>
              </a:ext>
            </a:extLst>
          </p:cNvPr>
          <p:cNvSpPr/>
          <p:nvPr/>
        </p:nvSpPr>
        <p:spPr>
          <a:xfrm>
            <a:off x="8615173" y="3592517"/>
            <a:ext cx="1236134" cy="7027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M</a:t>
            </a:r>
            <a:r>
              <a:rPr lang="en-US" sz="2400" baseline="-25000" dirty="0">
                <a:solidFill>
                  <a:schemeClr val="tx2"/>
                </a:solidFill>
              </a:rPr>
              <a:t>7706</a:t>
            </a:r>
            <a:endParaRPr lang="en-US" sz="2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CE0769-280D-0C4E-9B04-FB6D3435D7FC}"/>
                  </a:ext>
                </a:extLst>
              </p:cNvPr>
              <p:cNvSpPr txBox="1"/>
              <p:nvPr/>
            </p:nvSpPr>
            <p:spPr>
              <a:xfrm>
                <a:off x="1391611" y="4707913"/>
                <a:ext cx="8571064" cy="4001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−1=0.0009∗7706−1=6.94 −1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𝟗𝟒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CE0769-280D-0C4E-9B04-FB6D3435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611" y="4707913"/>
                <a:ext cx="8571064" cy="400110"/>
              </a:xfrm>
              <a:prstGeom prst="rect">
                <a:avLst/>
              </a:prstGeom>
              <a:blipFill>
                <a:blip r:embed="rId3"/>
                <a:stretch>
                  <a:fillRect l="-296" t="-6061" r="-29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4A11310-9698-A54F-B7CA-52CB87FC396C}"/>
              </a:ext>
            </a:extLst>
          </p:cNvPr>
          <p:cNvSpPr txBox="1">
            <a:spLocks/>
          </p:cNvSpPr>
          <p:nvPr/>
        </p:nvSpPr>
        <p:spPr>
          <a:xfrm>
            <a:off x="2184814" y="5547636"/>
            <a:ext cx="6516902" cy="1603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If meanings were assigned based on phonotactic probability alone, </a:t>
            </a:r>
            <a:r>
              <a:rPr lang="en-US" i="1" dirty="0"/>
              <a:t>/</a:t>
            </a:r>
            <a:r>
              <a:rPr lang="en-US" i="1" dirty="0" err="1"/>
              <a:t>st﻿eɪk</a:t>
            </a:r>
            <a:r>
              <a:rPr lang="en-US" i="1" dirty="0"/>
              <a:t>/</a:t>
            </a:r>
            <a:r>
              <a:rPr lang="en-US" dirty="0"/>
              <a:t> should have </a:t>
            </a:r>
            <a:r>
              <a:rPr lang="en-US" b="1" dirty="0"/>
              <a:t>5.94</a:t>
            </a:r>
            <a:r>
              <a:rPr lang="en-US" dirty="0"/>
              <a:t> homophones. </a:t>
            </a:r>
          </a:p>
        </p:txBody>
      </p:sp>
    </p:spTree>
    <p:extLst>
      <p:ext uri="{BB962C8B-B14F-4D97-AF65-F5344CB8AC3E}">
        <p14:creationId xmlns:p14="http://schemas.microsoft.com/office/powerpoint/2010/main" val="15119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2"/>
            <a:ext cx="11500921" cy="1442463"/>
          </a:xfrm>
        </p:spPr>
        <p:txBody>
          <a:bodyPr>
            <a:normAutofit/>
          </a:bodyPr>
          <a:lstStyle/>
          <a:p>
            <a:r>
              <a:rPr lang="en-US" dirty="0"/>
              <a:t>Rather than generating a new lexicon from scratch, we can calculate </a:t>
            </a:r>
            <a:r>
              <a:rPr lang="en-US" b="1" dirty="0"/>
              <a:t>how many homophones each wordform ”should” have</a:t>
            </a:r>
            <a:r>
              <a:rPr lang="en-US" dirty="0"/>
              <a:t>––using its normalized phonotactic probability.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F23385-B556-044B-A695-84A8A71AA8D0}"/>
              </a:ext>
            </a:extLst>
          </p:cNvPr>
          <p:cNvSpPr txBox="1">
            <a:spLocks/>
          </p:cNvSpPr>
          <p:nvPr/>
        </p:nvSpPr>
        <p:spPr>
          <a:xfrm>
            <a:off x="2084318" y="3632580"/>
            <a:ext cx="7538521" cy="2336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accent5"/>
                </a:solidFill>
              </a:rPr>
              <a:t>What is the relationship between </a:t>
            </a:r>
            <a:r>
              <a:rPr lang="en-US" sz="2400" b="1" dirty="0">
                <a:solidFill>
                  <a:schemeClr val="accent5"/>
                </a:solidFill>
              </a:rPr>
              <a:t>frequency</a:t>
            </a:r>
            <a:r>
              <a:rPr lang="en-US" sz="2400" dirty="0">
                <a:solidFill>
                  <a:schemeClr val="accent5"/>
                </a:solidFill>
              </a:rPr>
              <a:t> and </a:t>
            </a:r>
            <a:r>
              <a:rPr lang="en-US" sz="2400" b="1" dirty="0">
                <a:solidFill>
                  <a:schemeClr val="accent5"/>
                </a:solidFill>
              </a:rPr>
              <a:t>expected # homophones</a:t>
            </a:r>
            <a:r>
              <a:rPr lang="en-US" sz="2400" dirty="0">
                <a:solidFill>
                  <a:schemeClr val="accent5"/>
                </a:solidFill>
              </a:rPr>
              <a:t>?</a:t>
            </a:r>
          </a:p>
          <a:p>
            <a:pPr marL="0" indent="0" algn="ctr">
              <a:buNone/>
            </a:pPr>
            <a:endParaRPr lang="en-US" sz="2400" dirty="0">
              <a:solidFill>
                <a:schemeClr val="accent5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accent5"/>
                </a:solidFill>
              </a:rPr>
              <a:t>Is this larger or smaller than the relationship between </a:t>
            </a:r>
            <a:r>
              <a:rPr lang="en-US" sz="2400" b="1" dirty="0">
                <a:solidFill>
                  <a:schemeClr val="accent5"/>
                </a:solidFill>
              </a:rPr>
              <a:t>frequency</a:t>
            </a:r>
            <a:r>
              <a:rPr lang="en-US" sz="2400" dirty="0">
                <a:solidFill>
                  <a:schemeClr val="accent5"/>
                </a:solidFill>
              </a:rPr>
              <a:t> and the </a:t>
            </a:r>
            <a:r>
              <a:rPr lang="en-US" sz="2400" b="1" i="1" dirty="0">
                <a:solidFill>
                  <a:schemeClr val="accent5"/>
                </a:solidFill>
              </a:rPr>
              <a:t>actual</a:t>
            </a:r>
            <a:r>
              <a:rPr lang="en-US" sz="2400" b="1" dirty="0">
                <a:solidFill>
                  <a:schemeClr val="accent5"/>
                </a:solidFill>
              </a:rPr>
              <a:t> # homophones</a:t>
            </a:r>
            <a:r>
              <a:rPr lang="en-US" sz="2400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20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1CC8820-3D48-C046-AAD7-D25B9024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84" y="455287"/>
            <a:ext cx="8075314" cy="594742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E2E25D-B01B-AB4C-AAF9-F840C2E4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771" y="764667"/>
            <a:ext cx="3900904" cy="2149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Across each language, the </a:t>
            </a:r>
            <a:r>
              <a:rPr lang="en-US" b="1" dirty="0">
                <a:solidFill>
                  <a:schemeClr val="accent6"/>
                </a:solidFill>
              </a:rPr>
              <a:t>baseline</a:t>
            </a:r>
            <a:r>
              <a:rPr lang="en-US" dirty="0"/>
              <a:t> lexicon exhibits a stronger relationship between frequency and #homophones than the </a:t>
            </a:r>
            <a:r>
              <a:rPr lang="en-US" b="1" dirty="0">
                <a:solidFill>
                  <a:srgbClr val="00B0F0"/>
                </a:solidFill>
              </a:rPr>
              <a:t>real</a:t>
            </a:r>
            <a:r>
              <a:rPr lang="en-US" dirty="0"/>
              <a:t> lexicon.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12CDDB-F6F6-3140-81BD-701D3FC3ED05}"/>
              </a:ext>
            </a:extLst>
          </p:cNvPr>
          <p:cNvSpPr txBox="1">
            <a:spLocks/>
          </p:cNvSpPr>
          <p:nvPr/>
        </p:nvSpPr>
        <p:spPr>
          <a:xfrm>
            <a:off x="7976771" y="4255396"/>
            <a:ext cx="3900904" cy="2149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I.e., </a:t>
            </a:r>
            <a:r>
              <a:rPr lang="en-US" b="1" dirty="0"/>
              <a:t>frequent</a:t>
            </a:r>
            <a:r>
              <a:rPr lang="en-US" dirty="0"/>
              <a:t> wordforms are </a:t>
            </a:r>
            <a:r>
              <a:rPr lang="en-US" i="1" dirty="0"/>
              <a:t>less ambiguous</a:t>
            </a:r>
            <a:r>
              <a:rPr lang="en-US" dirty="0"/>
              <a:t> than their phonotactics predict.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5BBBC-849B-6142-A69E-5DBB0A4FF637}"/>
              </a:ext>
            </a:extLst>
          </p:cNvPr>
          <p:cNvSpPr txBox="1"/>
          <p:nvPr/>
        </p:nvSpPr>
        <p:spPr>
          <a:xfrm>
            <a:off x="7817435" y="5961884"/>
            <a:ext cx="4219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sz="16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(2022). Languages are efficient, but for </a:t>
            </a:r>
            <a:r>
              <a:rPr lang="en-US" sz="1600" b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whom?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sz="16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225</a:t>
            </a:r>
            <a:r>
              <a:rPr lang="en-US" sz="16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105094.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06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098A-7B01-234B-A06E-3F87382A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pressure to avoid frequent ambiguity?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EFA4DF-E933-674C-949B-4A0A4A0041FC}"/>
              </a:ext>
            </a:extLst>
          </p:cNvPr>
          <p:cNvSpPr txBox="1">
            <a:spLocks/>
          </p:cNvSpPr>
          <p:nvPr/>
        </p:nvSpPr>
        <p:spPr>
          <a:xfrm>
            <a:off x="1721228" y="2663046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Frequent wordforms are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 ambiguous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predicted by a neutral baseline.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20AD28-752D-BC49-AB92-4D9C295919EA}"/>
              </a:ext>
            </a:extLst>
          </p:cNvPr>
          <p:cNvSpPr txBox="1">
            <a:spLocks/>
          </p:cNvSpPr>
          <p:nvPr/>
        </p:nvSpPr>
        <p:spPr>
          <a:xfrm>
            <a:off x="691078" y="5621412"/>
            <a:ext cx="10684258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Perhaps a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comprehender-centric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pressure shaping the lexicon?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245252-DFEA-D94A-916E-E26C81615DC7}"/>
              </a:ext>
            </a:extLst>
          </p:cNvPr>
          <p:cNvSpPr txBox="1">
            <a:spLocks/>
          </p:cNvSpPr>
          <p:nvPr/>
        </p:nvSpPr>
        <p:spPr>
          <a:xfrm>
            <a:off x="1658436" y="4142229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could reflect a pressure to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the cost of frequent disambiguation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2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E6E6-F4E2-C34B-A76E-C015CE5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pressures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6FD1-A7B9-2847-A460-E1BDFAAA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11500921" cy="828371"/>
          </a:xfrm>
        </p:spPr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Zipf</a:t>
            </a:r>
            <a:r>
              <a:rPr lang="en-US" dirty="0"/>
              <a:t> (1949), real languages reflect a </a:t>
            </a:r>
            <a:r>
              <a:rPr lang="en-US" b="1" dirty="0"/>
              <a:t>compromise</a:t>
            </a:r>
            <a:r>
              <a:rPr lang="en-US" dirty="0"/>
              <a:t> between competing pressures.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9ED5E15-8F29-A542-89D4-618121D0CBDF}"/>
              </a:ext>
            </a:extLst>
          </p:cNvPr>
          <p:cNvSpPr txBox="1">
            <a:spLocks/>
          </p:cNvSpPr>
          <p:nvPr/>
        </p:nvSpPr>
        <p:spPr>
          <a:xfrm>
            <a:off x="1776929" y="2995432"/>
            <a:ext cx="4366695" cy="18607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Unification</a:t>
            </a:r>
          </a:p>
          <a:p>
            <a:pPr marL="0" indent="0" algn="ctr">
              <a:buNone/>
            </a:pPr>
            <a:r>
              <a:rPr lang="en-US" sz="2400" dirty="0"/>
              <a:t>A pressure to “compress” lots of different meanings into a single signal.</a:t>
            </a:r>
            <a:endParaRPr lang="en-US" sz="2400" b="1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A6DFFB-FB45-C144-8F9B-96803455E2DD}"/>
              </a:ext>
            </a:extLst>
          </p:cNvPr>
          <p:cNvSpPr txBox="1">
            <a:spLocks/>
          </p:cNvSpPr>
          <p:nvPr/>
        </p:nvSpPr>
        <p:spPr>
          <a:xfrm>
            <a:off x="6939429" y="2995433"/>
            <a:ext cx="4366695" cy="18607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Diversification</a:t>
            </a:r>
          </a:p>
          <a:p>
            <a:pPr marL="0" indent="0" algn="ctr">
              <a:buNone/>
            </a:pPr>
            <a:r>
              <a:rPr lang="en-US" sz="2400" dirty="0"/>
              <a:t>A pressure to be “informative”––different signals for each meaning.</a:t>
            </a:r>
            <a:endParaRPr lang="en-US" sz="24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D529732-6546-4245-804C-C799E860E4A1}"/>
              </a:ext>
            </a:extLst>
          </p:cNvPr>
          <p:cNvSpPr txBox="1">
            <a:spLocks/>
          </p:cNvSpPr>
          <p:nvPr/>
        </p:nvSpPr>
        <p:spPr>
          <a:xfrm>
            <a:off x="691078" y="5097319"/>
            <a:ext cx="11138971" cy="1860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this isn’t an explanation––are the pressures equal in size, or is one larger than the other?</a:t>
            </a:r>
          </a:p>
          <a:p>
            <a:r>
              <a:rPr lang="en-US" dirty="0"/>
              <a:t>Trott &amp; Bergen (2022): at least when it comes to </a:t>
            </a:r>
            <a:r>
              <a:rPr lang="en-US" b="1" dirty="0"/>
              <a:t>ambiguity ~ frequency</a:t>
            </a:r>
            <a:r>
              <a:rPr lang="en-US" dirty="0"/>
              <a:t>, a pressure for </a:t>
            </a:r>
            <a:r>
              <a:rPr lang="en-US" b="1" dirty="0"/>
              <a:t>diversification</a:t>
            </a:r>
            <a:r>
              <a:rPr lang="en-US" dirty="0"/>
              <a:t> seems to win out.</a:t>
            </a:r>
          </a:p>
        </p:txBody>
      </p:sp>
    </p:spTree>
    <p:extLst>
      <p:ext uri="{BB962C8B-B14F-4D97-AF65-F5344CB8AC3E}">
        <p14:creationId xmlns:p14="http://schemas.microsoft.com/office/powerpoint/2010/main" val="5300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20" grpId="0" animBg="1"/>
      <p:bldP spid="2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C081-4C6B-9E4A-AC37-1DBD3469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Whose efficiency?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57299-51FF-5745-A84A-67B5D5446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9471774" cy="3564436"/>
          </a:xfrm>
        </p:spPr>
        <p:txBody>
          <a:bodyPr/>
          <a:lstStyle/>
          <a:p>
            <a:r>
              <a:rPr lang="en-US" dirty="0"/>
              <a:t>Many argue that languages are </a:t>
            </a:r>
            <a:r>
              <a:rPr lang="en-US" b="1" dirty="0"/>
              <a:t>speaker-oriented</a:t>
            </a:r>
            <a:r>
              <a:rPr lang="en-US" dirty="0"/>
              <a:t>––is this a counterexample?</a:t>
            </a:r>
          </a:p>
          <a:p>
            <a:r>
              <a:rPr lang="en-US" dirty="0"/>
              <a:t>Identifying trade-offs is only half the battle––we need </a:t>
            </a:r>
            <a:r>
              <a:rPr lang="en-US" b="1" dirty="0"/>
              <a:t>models</a:t>
            </a:r>
            <a:r>
              <a:rPr lang="en-US" dirty="0"/>
              <a:t> that make precise, testable predictions.</a:t>
            </a:r>
          </a:p>
          <a:p>
            <a:r>
              <a:rPr lang="en-US" dirty="0"/>
              <a:t>These models help us avoid the trap of </a:t>
            </a:r>
            <a:r>
              <a:rPr lang="en-US" b="1" dirty="0"/>
              <a:t>teleology</a:t>
            </a:r>
            <a:r>
              <a:rPr lang="en-US" dirty="0"/>
              <a:t>: not everything is the result of a direct selection pressure.</a:t>
            </a:r>
          </a:p>
          <a:p>
            <a:r>
              <a:rPr lang="en-US" dirty="0"/>
              <a:t>To go further, we also need </a:t>
            </a:r>
            <a:r>
              <a:rPr lang="en-US" b="1" dirty="0"/>
              <a:t>mechanistic models</a:t>
            </a:r>
            <a:r>
              <a:rPr lang="en-US" dirty="0"/>
              <a:t>: what are the processes by which a plausible pressure is implemented?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F13780-FEB8-3F42-A746-10DCEC88B675}"/>
              </a:ext>
            </a:extLst>
          </p:cNvPr>
          <p:cNvSpPr txBox="1">
            <a:spLocks/>
          </p:cNvSpPr>
          <p:nvPr/>
        </p:nvSpPr>
        <p:spPr>
          <a:xfrm>
            <a:off x="10162853" y="2568731"/>
            <a:ext cx="3078051" cy="86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Levinson, 2000; 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MacDonald, 2013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D029EF-B491-6E46-9D40-641CCFF2464B}"/>
              </a:ext>
            </a:extLst>
          </p:cNvPr>
          <p:cNvSpPr txBox="1">
            <a:spLocks/>
          </p:cNvSpPr>
          <p:nvPr/>
        </p:nvSpPr>
        <p:spPr>
          <a:xfrm>
            <a:off x="9829801" y="4011194"/>
            <a:ext cx="2362198" cy="146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Gould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Lewontin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1979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2020;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Caplan et al, 2020;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Pimentel et al., 2021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08A12D-6D39-BE42-AE98-8C46E9B3763B}"/>
              </a:ext>
            </a:extLst>
          </p:cNvPr>
          <p:cNvSpPr txBox="1">
            <a:spLocks/>
          </p:cNvSpPr>
          <p:nvPr/>
        </p:nvSpPr>
        <p:spPr>
          <a:xfrm>
            <a:off x="6560350" y="5044298"/>
            <a:ext cx="3078051" cy="86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Wedel et al., 2013</a:t>
            </a:r>
          </a:p>
        </p:txBody>
      </p:sp>
    </p:spTree>
    <p:extLst>
      <p:ext uri="{BB962C8B-B14F-4D97-AF65-F5344CB8AC3E}">
        <p14:creationId xmlns:p14="http://schemas.microsoft.com/office/powerpoint/2010/main" val="219724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3FAB-D2B9-C64B-A182-EB4F6498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8E0E-417D-ED45-B25E-834F6F81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77191"/>
            <a:ext cx="3698041" cy="1994988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/>
              <a:t>Language and Cognition Lab</a:t>
            </a:r>
          </a:p>
          <a:p>
            <a:r>
              <a:rPr lang="en-US" sz="1800" dirty="0"/>
              <a:t>James Michaelov</a:t>
            </a:r>
          </a:p>
          <a:p>
            <a:r>
              <a:rPr lang="en-US" sz="1800" dirty="0"/>
              <a:t>Cameron Jones</a:t>
            </a:r>
          </a:p>
          <a:p>
            <a:r>
              <a:rPr lang="en-US" sz="1800" dirty="0"/>
              <a:t>Tyler Chang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EA7063-4538-2E46-BEC2-2B7E27A1F7CB}"/>
              </a:ext>
            </a:extLst>
          </p:cNvPr>
          <p:cNvSpPr txBox="1">
            <a:spLocks/>
          </p:cNvSpPr>
          <p:nvPr/>
        </p:nvSpPr>
        <p:spPr>
          <a:xfrm>
            <a:off x="691079" y="4598726"/>
            <a:ext cx="3698041" cy="1994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 dirty="0"/>
              <a:t>Research Assistants</a:t>
            </a:r>
            <a:endParaRPr lang="en-US" sz="1800" dirty="0"/>
          </a:p>
          <a:p>
            <a:r>
              <a:rPr lang="en-US" sz="1800" dirty="0"/>
              <a:t>Stefanie Reed</a:t>
            </a:r>
          </a:p>
          <a:p>
            <a:r>
              <a:rPr lang="en-US" sz="1800" dirty="0"/>
              <a:t>Alex </a:t>
            </a:r>
            <a:r>
              <a:rPr lang="en-US" sz="1800" dirty="0" err="1"/>
              <a:t>Liebscher</a:t>
            </a:r>
            <a:endParaRPr lang="en-US" sz="1800" dirty="0"/>
          </a:p>
          <a:p>
            <a:r>
              <a:rPr lang="en-US" sz="1800" dirty="0"/>
              <a:t>Dan </a:t>
            </a:r>
            <a:r>
              <a:rPr lang="en-US" sz="1800" dirty="0" err="1"/>
              <a:t>Kaliblotzsky</a:t>
            </a:r>
            <a:endParaRPr lang="en-US" sz="1800" dirty="0"/>
          </a:p>
        </p:txBody>
      </p:sp>
      <p:pic>
        <p:nvPicPr>
          <p:cNvPr id="4106" name="Picture 10" descr="Cognitive Science">
            <a:extLst>
              <a:ext uri="{FF2B5EF4-FFF2-40B4-BE49-F238E27FC236}">
                <a16:creationId xmlns:a16="http://schemas.microsoft.com/office/drawing/2014/main" id="{52210BCB-793A-4B47-822C-69BB572B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334" y="0"/>
            <a:ext cx="4614666" cy="16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27A697-DCB5-EC43-9DF5-C632AEB49291}"/>
              </a:ext>
            </a:extLst>
          </p:cNvPr>
          <p:cNvSpPr txBox="1">
            <a:spLocks/>
          </p:cNvSpPr>
          <p:nvPr/>
        </p:nvSpPr>
        <p:spPr>
          <a:xfrm>
            <a:off x="4715902" y="2377190"/>
            <a:ext cx="2760196" cy="4216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 dirty="0"/>
              <a:t>Other collaborators</a:t>
            </a:r>
          </a:p>
          <a:p>
            <a:r>
              <a:rPr lang="en-US" sz="1800" dirty="0"/>
              <a:t>Federico </a:t>
            </a:r>
            <a:r>
              <a:rPr lang="en-US" sz="1800" dirty="0" err="1"/>
              <a:t>Rossano</a:t>
            </a:r>
            <a:endParaRPr lang="en-US" sz="1800" dirty="0"/>
          </a:p>
          <a:p>
            <a:r>
              <a:rPr lang="en-US" sz="1800" dirty="0"/>
              <a:t>Katherine DeLong</a:t>
            </a:r>
          </a:p>
          <a:p>
            <a:r>
              <a:rPr lang="en-US" sz="1800" dirty="0"/>
              <a:t>Eva Wittenberg</a:t>
            </a:r>
          </a:p>
          <a:p>
            <a:r>
              <a:rPr lang="en-US" sz="1800" dirty="0"/>
              <a:t>Nancy Chang</a:t>
            </a:r>
          </a:p>
          <a:p>
            <a:r>
              <a:rPr lang="en-US" sz="1800" dirty="0"/>
              <a:t>Tiago Torrent</a:t>
            </a:r>
          </a:p>
          <a:p>
            <a:r>
              <a:rPr lang="en-US" sz="1800" dirty="0"/>
              <a:t>Nathan Schneider</a:t>
            </a:r>
          </a:p>
          <a:p>
            <a:r>
              <a:rPr lang="en-US" sz="1800" dirty="0" err="1"/>
              <a:t>Arturs</a:t>
            </a:r>
            <a:r>
              <a:rPr lang="en-US" sz="1800" dirty="0"/>
              <a:t> </a:t>
            </a:r>
            <a:r>
              <a:rPr lang="en-US" sz="1800" dirty="0" err="1"/>
              <a:t>Semenuks</a:t>
            </a:r>
            <a:endParaRPr lang="en-US" sz="1800" dirty="0"/>
          </a:p>
          <a:p>
            <a:r>
              <a:rPr lang="en-US" sz="1800" dirty="0"/>
              <a:t>Nicolas </a:t>
            </a:r>
            <a:r>
              <a:rPr lang="en-US" sz="1800" dirty="0" err="1"/>
              <a:t>Ruytenbeek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B043C-E3C6-0F42-8B3F-51D46A6B89CA}"/>
              </a:ext>
            </a:extLst>
          </p:cNvPr>
          <p:cNvSpPr/>
          <p:nvPr/>
        </p:nvSpPr>
        <p:spPr>
          <a:xfrm>
            <a:off x="7802878" y="6224382"/>
            <a:ext cx="381706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Pamela Rivière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DB9E95-C913-5843-8250-AAF899DCD60E}"/>
              </a:ext>
            </a:extLst>
          </p:cNvPr>
          <p:cNvSpPr txBox="1">
            <a:spLocks/>
          </p:cNvSpPr>
          <p:nvPr/>
        </p:nvSpPr>
        <p:spPr>
          <a:xfrm>
            <a:off x="7802879" y="2377191"/>
            <a:ext cx="3817071" cy="265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 dirty="0"/>
              <a:t>Dissertation Committee</a:t>
            </a:r>
          </a:p>
          <a:p>
            <a:r>
              <a:rPr lang="en-US" sz="1800" dirty="0"/>
              <a:t>Benjamin Bergen (chair + PI)</a:t>
            </a:r>
          </a:p>
          <a:p>
            <a:r>
              <a:rPr lang="en-US" sz="1800" dirty="0"/>
              <a:t>Victor Ferreira</a:t>
            </a:r>
          </a:p>
          <a:p>
            <a:r>
              <a:rPr lang="en-US" sz="1800" dirty="0"/>
              <a:t>Marta Kutas</a:t>
            </a:r>
          </a:p>
          <a:p>
            <a:r>
              <a:rPr lang="en-US" sz="1800" dirty="0" err="1"/>
              <a:t>Seana</a:t>
            </a:r>
            <a:r>
              <a:rPr lang="en-US" sz="1800" dirty="0"/>
              <a:t> Coulson</a:t>
            </a:r>
          </a:p>
          <a:p>
            <a:r>
              <a:rPr lang="en-US" sz="1800" dirty="0" err="1"/>
              <a:t>Ndapa</a:t>
            </a:r>
            <a:r>
              <a:rPr lang="en-US" sz="1800" dirty="0"/>
              <a:t> </a:t>
            </a:r>
            <a:r>
              <a:rPr lang="en-US" sz="1800" dirty="0" err="1"/>
              <a:t>Nakashole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DDD3E-D559-E342-B03F-44539EFCF66B}"/>
              </a:ext>
            </a:extLst>
          </p:cNvPr>
          <p:cNvSpPr/>
          <p:nvPr/>
        </p:nvSpPr>
        <p:spPr>
          <a:xfrm>
            <a:off x="7802878" y="5165126"/>
            <a:ext cx="381707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Cohort</a:t>
            </a:r>
          </a:p>
          <a:p>
            <a:r>
              <a:rPr lang="en-US" dirty="0">
                <a:solidFill>
                  <a:schemeClr val="tx2"/>
                </a:solidFill>
              </a:rPr>
              <a:t>Ethel Lu</a:t>
            </a:r>
          </a:p>
          <a:p>
            <a:r>
              <a:rPr lang="en-US" dirty="0">
                <a:solidFill>
                  <a:schemeClr val="tx2"/>
                </a:solidFill>
              </a:rPr>
              <a:t>Friends and family</a:t>
            </a:r>
          </a:p>
        </p:txBody>
      </p:sp>
    </p:spTree>
    <p:extLst>
      <p:ext uri="{BB962C8B-B14F-4D97-AF65-F5344CB8AC3E}">
        <p14:creationId xmlns:p14="http://schemas.microsoft.com/office/powerpoint/2010/main" val="590204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2590-E8ED-014B-AB3F-78B6E509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</p:spTree>
    <p:extLst>
      <p:ext uri="{BB962C8B-B14F-4D97-AF65-F5344CB8AC3E}">
        <p14:creationId xmlns:p14="http://schemas.microsoft.com/office/powerpoint/2010/main" val="10005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8597-B585-7847-878D-C08F7F94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language so ambiguous?</a:t>
            </a:r>
          </a:p>
        </p:txBody>
      </p:sp>
    </p:spTree>
    <p:extLst>
      <p:ext uri="{BB962C8B-B14F-4D97-AF65-F5344CB8AC3E}">
        <p14:creationId xmlns:p14="http://schemas.microsoft.com/office/powerpoint/2010/main" val="41021206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2590-E8ED-014B-AB3F-78B6E509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RAW-C Task</a:t>
            </a:r>
          </a:p>
        </p:txBody>
      </p:sp>
    </p:spTree>
    <p:extLst>
      <p:ext uri="{BB962C8B-B14F-4D97-AF65-F5344CB8AC3E}">
        <p14:creationId xmlns:p14="http://schemas.microsoft.com/office/powerpoint/2010/main" val="23713652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 txBox="1">
            <a:spLocks/>
          </p:cNvSpPr>
          <p:nvPr/>
        </p:nvSpPr>
        <p:spPr>
          <a:xfrm>
            <a:off x="5426868" y="5532834"/>
            <a:ext cx="5831682" cy="788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C78-C487-400D-8F86-5C936C5B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9088-FB1E-704A-A481-7EAFC885E5FF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C022F2-13BA-ED4F-92D6-4B0D7A2D8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90" y="1681956"/>
            <a:ext cx="5898020" cy="3086006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94719C4-8BEE-B842-9D78-D5D7AB030121}"/>
              </a:ext>
            </a:extLst>
          </p:cNvPr>
          <p:cNvSpPr txBox="1">
            <a:spLocks/>
          </p:cNvSpPr>
          <p:nvPr/>
        </p:nvSpPr>
        <p:spPr>
          <a:xfrm>
            <a:off x="535781" y="544821"/>
            <a:ext cx="11120438" cy="1425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Norming study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obtained relatedness judgments for each sentence pair (N = 77).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705CB16-FD4B-7B4F-9EBF-0ACA2D8F7BFC}"/>
              </a:ext>
            </a:extLst>
          </p:cNvPr>
          <p:cNvSpPr txBox="1">
            <a:spLocks/>
          </p:cNvSpPr>
          <p:nvPr/>
        </p:nvSpPr>
        <p:spPr>
          <a:xfrm>
            <a:off x="535781" y="5432131"/>
            <a:ext cx="11120438" cy="1425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inter-annotator agreement: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Spearman’s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rho = 0.79 (median = 0.81)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001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4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2590-E8ED-014B-AB3F-78B6E509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results: Chapters 2-4</a:t>
            </a:r>
          </a:p>
        </p:txBody>
      </p:sp>
    </p:spTree>
    <p:extLst>
      <p:ext uri="{BB962C8B-B14F-4D97-AF65-F5344CB8AC3E}">
        <p14:creationId xmlns:p14="http://schemas.microsoft.com/office/powerpoint/2010/main" val="8134735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 txBox="1">
            <a:spLocks/>
          </p:cNvSpPr>
          <p:nvPr/>
        </p:nvSpPr>
        <p:spPr>
          <a:xfrm>
            <a:off x="5426868" y="5532834"/>
            <a:ext cx="5831682" cy="788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C78-C487-400D-8F86-5C936C5B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9088-FB1E-704A-A481-7EAFC885E5FF}" type="slidenum">
              <a:rPr lang="en-US" smtClean="0"/>
              <a:t>83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3C8AF5-030A-5349-A2BF-CE729BC65F3D}"/>
              </a:ext>
            </a:extLst>
          </p:cNvPr>
          <p:cNvSpPr txBox="1">
            <a:spLocks/>
          </p:cNvSpPr>
          <p:nvPr/>
        </p:nvSpPr>
        <p:spPr>
          <a:xfrm>
            <a:off x="1450850" y="253437"/>
            <a:ext cx="9902950" cy="7881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Main effect of </a:t>
            </a:r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Cosine Distance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, beyond Sense Boundary and Ambiguity Type.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CDDC323-4A21-8748-BD63-7F5576F30356}"/>
              </a:ext>
            </a:extLst>
          </p:cNvPr>
          <p:cNvSpPr txBox="1">
            <a:spLocks/>
          </p:cNvSpPr>
          <p:nvPr/>
        </p:nvSpPr>
        <p:spPr>
          <a:xfrm>
            <a:off x="1144525" y="6210029"/>
            <a:ext cx="9902950" cy="788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accent6"/>
                </a:solidFill>
              </a:rPr>
              <a:t>Disconfirms both theories in the Mental Dictionary Framework.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00D73-1702-804D-8B48-6F7486FB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87" y="894805"/>
            <a:ext cx="8031876" cy="506839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D42D4F-6A8C-E246-BF48-4A1ABD9996DC}"/>
              </a:ext>
            </a:extLst>
          </p:cNvPr>
          <p:cNvSpPr txBox="1">
            <a:spLocks/>
          </p:cNvSpPr>
          <p:nvPr/>
        </p:nvSpPr>
        <p:spPr>
          <a:xfrm>
            <a:off x="4309392" y="2320176"/>
            <a:ext cx="2641351" cy="788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 &lt; .0001</a:t>
            </a:r>
          </a:p>
        </p:txBody>
      </p:sp>
    </p:spTree>
    <p:extLst>
      <p:ext uri="{BB962C8B-B14F-4D97-AF65-F5344CB8AC3E}">
        <p14:creationId xmlns:p14="http://schemas.microsoft.com/office/powerpoint/2010/main" val="66184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 txBox="1">
            <a:spLocks/>
          </p:cNvSpPr>
          <p:nvPr/>
        </p:nvSpPr>
        <p:spPr>
          <a:xfrm>
            <a:off x="5426868" y="5532834"/>
            <a:ext cx="5831682" cy="788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C78-C487-400D-8F86-5C936C5B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9088-FB1E-704A-A481-7EAFC885E5FF}" type="slidenum">
              <a:rPr lang="en-US" smtClean="0"/>
              <a:t>84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BDA1CF-528A-3A4C-A623-5CB5C84EA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9" y="689650"/>
            <a:ext cx="7670180" cy="547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04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C8070A-9B64-8848-9A33-D7C4559160C0}"/>
              </a:ext>
            </a:extLst>
          </p:cNvPr>
          <p:cNvSpPr txBox="1">
            <a:spLocks/>
          </p:cNvSpPr>
          <p:nvPr/>
        </p:nvSpPr>
        <p:spPr>
          <a:xfrm>
            <a:off x="838200" y="358460"/>
            <a:ext cx="9912252" cy="657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Compression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vs.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Distillation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12557BD4-B9FD-3741-AD34-78B281092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03" y="2063034"/>
            <a:ext cx="3805613" cy="28396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64062D-8260-FF47-8F29-D9D3B749077E}"/>
              </a:ext>
            </a:extLst>
          </p:cNvPr>
          <p:cNvSpPr/>
          <p:nvPr/>
        </p:nvSpPr>
        <p:spPr>
          <a:xfrm>
            <a:off x="4588933" y="2063034"/>
            <a:ext cx="1151594" cy="2839602"/>
          </a:xfrm>
          <a:prstGeom prst="rect">
            <a:avLst/>
          </a:prstGeom>
          <a:solidFill>
            <a:srgbClr val="CA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DBF5FB0-0740-504D-A9AE-A38233F62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455" y="1097397"/>
            <a:ext cx="3483518" cy="2599267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9AEA8B44-F56C-E241-BC32-B126AF4FF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455" y="3900273"/>
            <a:ext cx="3483518" cy="2599267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B7E8109-8032-7647-B6C7-04E27FC7E20B}"/>
              </a:ext>
            </a:extLst>
          </p:cNvPr>
          <p:cNvSpPr/>
          <p:nvPr/>
        </p:nvSpPr>
        <p:spPr>
          <a:xfrm rot="20088382" flipV="1">
            <a:off x="4299358" y="2580560"/>
            <a:ext cx="1360466" cy="2600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7B9081C-CE85-7640-AB9C-46A35886CBBA}"/>
              </a:ext>
            </a:extLst>
          </p:cNvPr>
          <p:cNvSpPr/>
          <p:nvPr/>
        </p:nvSpPr>
        <p:spPr>
          <a:xfrm rot="1633236" flipV="1">
            <a:off x="4313588" y="4032251"/>
            <a:ext cx="1360466" cy="2600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C8C9EDD-4D67-5947-8AE0-C19CCFAB1296}"/>
              </a:ext>
            </a:extLst>
          </p:cNvPr>
          <p:cNvSpPr txBox="1">
            <a:spLocks/>
          </p:cNvSpPr>
          <p:nvPr/>
        </p:nvSpPr>
        <p:spPr>
          <a:xfrm>
            <a:off x="9385473" y="2030216"/>
            <a:ext cx="2468447" cy="1360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Variance 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within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sense-clusters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should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 RT.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553023C-4EBD-1C4D-B87A-28AC53CBF05B}"/>
              </a:ext>
            </a:extLst>
          </p:cNvPr>
          <p:cNvSpPr txBox="1">
            <a:spLocks/>
          </p:cNvSpPr>
          <p:nvPr/>
        </p:nvSpPr>
        <p:spPr>
          <a:xfrm>
            <a:off x="9385473" y="4519527"/>
            <a:ext cx="2468447" cy="1360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Variance 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within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sense-clusters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should not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predict RT.</a:t>
            </a:r>
          </a:p>
        </p:txBody>
      </p:sp>
    </p:spTree>
    <p:extLst>
      <p:ext uri="{BB962C8B-B14F-4D97-AF65-F5344CB8AC3E}">
        <p14:creationId xmlns:p14="http://schemas.microsoft.com/office/powerpoint/2010/main" val="24053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C78-C487-400D-8F86-5C936C5B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9088-FB1E-704A-A481-7EAFC885E5FF}" type="slidenum">
              <a:rPr lang="en-US" smtClean="0"/>
              <a:t>86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01ED16-6603-954A-B9BD-0D1BD0315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50" y="970698"/>
            <a:ext cx="8031876" cy="506839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B42F3F2-54A6-1E4C-9402-38EAC868A267}"/>
              </a:ext>
            </a:extLst>
          </p:cNvPr>
          <p:cNvSpPr txBox="1">
            <a:spLocks/>
          </p:cNvSpPr>
          <p:nvPr/>
        </p:nvSpPr>
        <p:spPr>
          <a:xfrm>
            <a:off x="4313787" y="2133350"/>
            <a:ext cx="2925214" cy="124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Graded effects even within Same Sense usages.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80092D-1117-BE44-A4CC-FC143FF62417}"/>
              </a:ext>
            </a:extLst>
          </p:cNvPr>
          <p:cNvCxnSpPr>
            <a:cxnSpLocks/>
          </p:cNvCxnSpPr>
          <p:nvPr/>
        </p:nvCxnSpPr>
        <p:spPr>
          <a:xfrm flipH="1">
            <a:off x="4313787" y="3429000"/>
            <a:ext cx="1440627" cy="90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BD6C36-93CA-2248-B412-13445C2F5ECD}"/>
              </a:ext>
            </a:extLst>
          </p:cNvPr>
          <p:cNvCxnSpPr>
            <a:cxnSpLocks/>
          </p:cNvCxnSpPr>
          <p:nvPr/>
        </p:nvCxnSpPr>
        <p:spPr>
          <a:xfrm>
            <a:off x="5754414" y="3393624"/>
            <a:ext cx="1086653" cy="941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B73FF71-0FB6-3E4A-9DA1-8E35ABE88CB0}"/>
              </a:ext>
            </a:extLst>
          </p:cNvPr>
          <p:cNvSpPr txBox="1">
            <a:spLocks/>
          </p:cNvSpPr>
          <p:nvPr/>
        </p:nvSpPr>
        <p:spPr>
          <a:xfrm>
            <a:off x="838200" y="358460"/>
            <a:ext cx="9912252" cy="657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Compression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vs.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Distillation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80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C78-C487-400D-8F86-5C936C5B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9088-FB1E-704A-A481-7EAFC885E5FF}" type="slidenum">
              <a:rPr lang="en-US" smtClean="0"/>
              <a:t>87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01ED16-6603-954A-B9BD-0D1BD0315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50" y="970698"/>
            <a:ext cx="8031876" cy="506839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B42F3F2-54A6-1E4C-9402-38EAC868A267}"/>
              </a:ext>
            </a:extLst>
          </p:cNvPr>
          <p:cNvSpPr txBox="1">
            <a:spLocks/>
          </p:cNvSpPr>
          <p:nvPr/>
        </p:nvSpPr>
        <p:spPr>
          <a:xfrm>
            <a:off x="4313787" y="2133350"/>
            <a:ext cx="2925214" cy="124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Graded effects even within Same Sense usages.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80092D-1117-BE44-A4CC-FC143FF62417}"/>
              </a:ext>
            </a:extLst>
          </p:cNvPr>
          <p:cNvCxnSpPr>
            <a:cxnSpLocks/>
          </p:cNvCxnSpPr>
          <p:nvPr/>
        </p:nvCxnSpPr>
        <p:spPr>
          <a:xfrm flipH="1">
            <a:off x="4313787" y="3429000"/>
            <a:ext cx="1440627" cy="90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BD6C36-93CA-2248-B412-13445C2F5ECD}"/>
              </a:ext>
            </a:extLst>
          </p:cNvPr>
          <p:cNvCxnSpPr>
            <a:cxnSpLocks/>
          </p:cNvCxnSpPr>
          <p:nvPr/>
        </p:nvCxnSpPr>
        <p:spPr>
          <a:xfrm>
            <a:off x="5754414" y="3393624"/>
            <a:ext cx="1086653" cy="941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B73FF71-0FB6-3E4A-9DA1-8E35ABE88CB0}"/>
              </a:ext>
            </a:extLst>
          </p:cNvPr>
          <p:cNvSpPr txBox="1">
            <a:spLocks/>
          </p:cNvSpPr>
          <p:nvPr/>
        </p:nvSpPr>
        <p:spPr>
          <a:xfrm>
            <a:off x="838200" y="358460"/>
            <a:ext cx="9912252" cy="657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Compression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vs. </a:t>
            </a:r>
            <a:r>
              <a:rPr lang="en-US" b="1" strike="sngStrike" dirty="0">
                <a:solidFill>
                  <a:schemeClr val="bg1">
                    <a:lumMod val="75000"/>
                  </a:schemeClr>
                </a:solidFill>
              </a:rPr>
              <a:t>Sense Distillation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61313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B742-E079-5343-8AF0-D8DC2729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Dictionary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8D5A3-3D47-534C-8D8C-4705DCC9C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1129990"/>
          </a:xfrm>
        </p:spPr>
        <p:txBody>
          <a:bodyPr/>
          <a:lstStyle/>
          <a:p>
            <a:r>
              <a:rPr lang="en-US" dirty="0"/>
              <a:t>Wordforms map onto distinct “entries” in a mental lexicon.</a:t>
            </a:r>
          </a:p>
          <a:p>
            <a:r>
              <a:rPr lang="en-US" dirty="0"/>
              <a:t>Ambiguous wordforms map onto </a:t>
            </a:r>
            <a:r>
              <a:rPr lang="en-US" i="1" dirty="0"/>
              <a:t>multiple</a:t>
            </a:r>
            <a:r>
              <a:rPr lang="en-US" dirty="0"/>
              <a:t> entries.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89A646-1E3F-CD4A-8C71-32A7DE64F562}"/>
              </a:ext>
            </a:extLst>
          </p:cNvPr>
          <p:cNvSpPr txBox="1">
            <a:spLocks/>
          </p:cNvSpPr>
          <p:nvPr/>
        </p:nvSpPr>
        <p:spPr>
          <a:xfrm>
            <a:off x="1563339" y="3651096"/>
            <a:ext cx="2751667" cy="511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Representation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85D9396-02F0-EF4A-BC5B-A49BAED2F77D}"/>
              </a:ext>
            </a:extLst>
          </p:cNvPr>
          <p:cNvSpPr txBox="1">
            <a:spLocks/>
          </p:cNvSpPr>
          <p:nvPr/>
        </p:nvSpPr>
        <p:spPr>
          <a:xfrm>
            <a:off x="7549104" y="3651096"/>
            <a:ext cx="2751667" cy="51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Enumeration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121CB5-B8FC-884D-A937-1328C8B2E3D0}"/>
              </a:ext>
            </a:extLst>
          </p:cNvPr>
          <p:cNvSpPr/>
          <p:nvPr/>
        </p:nvSpPr>
        <p:spPr>
          <a:xfrm>
            <a:off x="1550479" y="4030586"/>
            <a:ext cx="27645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Pustejovsky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1995;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Cruse, 1986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DE950E-BE8B-2946-9296-4EAB17A647C2}"/>
              </a:ext>
            </a:extLst>
          </p:cNvPr>
          <p:cNvSpPr/>
          <p:nvPr/>
        </p:nvSpPr>
        <p:spPr>
          <a:xfrm>
            <a:off x="7811551" y="4045171"/>
            <a:ext cx="2226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Kempson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1977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E005FE2-2958-FC4A-BEF0-42C0790A0BC4}"/>
              </a:ext>
            </a:extLst>
          </p:cNvPr>
          <p:cNvSpPr txBox="1">
            <a:spLocks/>
          </p:cNvSpPr>
          <p:nvPr/>
        </p:nvSpPr>
        <p:spPr>
          <a:xfrm>
            <a:off x="866034" y="4696661"/>
            <a:ext cx="4512733" cy="179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100" strike="sngStrike" dirty="0">
                <a:solidFill>
                  <a:schemeClr val="bg1">
                    <a:lumMod val="85000"/>
                  </a:schemeClr>
                </a:solidFill>
              </a:rPr>
              <a:t>Polysemous meanings </a:t>
            </a:r>
            <a:r>
              <a:rPr lang="en-US" sz="2100" b="1" strike="sngStrike" dirty="0">
                <a:solidFill>
                  <a:schemeClr val="bg1">
                    <a:lumMod val="85000"/>
                  </a:schemeClr>
                </a:solidFill>
              </a:rPr>
              <a:t>should not</a:t>
            </a:r>
            <a:r>
              <a:rPr lang="en-US" sz="2100" strike="sngStrike" dirty="0">
                <a:solidFill>
                  <a:schemeClr val="bg1">
                    <a:lumMod val="85000"/>
                  </a:schemeClr>
                </a:solidFill>
              </a:rPr>
              <a:t> be distinguishable from same sense uses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Polysemy </a:t>
            </a:r>
            <a:r>
              <a:rPr lang="en-US" sz="2100" b="1" dirty="0">
                <a:solidFill>
                  <a:schemeClr val="bg1">
                    <a:lumMod val="85000"/>
                  </a:schemeClr>
                </a:solidFill>
              </a:rPr>
              <a:t>should</a:t>
            </a: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 elicit distinct behavior than homonymy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9D3A00B-25A0-BF4F-BB81-8510F43FF103}"/>
              </a:ext>
            </a:extLst>
          </p:cNvPr>
          <p:cNvSpPr txBox="1">
            <a:spLocks/>
          </p:cNvSpPr>
          <p:nvPr/>
        </p:nvSpPr>
        <p:spPr>
          <a:xfrm>
            <a:off x="6760942" y="4696662"/>
            <a:ext cx="4720168" cy="179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Polysemous meanings </a:t>
            </a:r>
            <a:r>
              <a:rPr lang="en-US" sz="2100" b="1" dirty="0">
                <a:solidFill>
                  <a:schemeClr val="bg1">
                    <a:lumMod val="85000"/>
                  </a:schemeClr>
                </a:solidFill>
              </a:rPr>
              <a:t>should</a:t>
            </a: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 be distinguishable from same sense uses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100" strike="sngStrike" dirty="0">
                <a:solidFill>
                  <a:schemeClr val="bg1">
                    <a:lumMod val="85000"/>
                  </a:schemeClr>
                </a:solidFill>
              </a:rPr>
              <a:t>Polysemy </a:t>
            </a:r>
            <a:r>
              <a:rPr lang="en-US" sz="2100" b="1" strike="sngStrike" dirty="0">
                <a:solidFill>
                  <a:schemeClr val="bg1">
                    <a:lumMod val="85000"/>
                  </a:schemeClr>
                </a:solidFill>
              </a:rPr>
              <a:t>should not </a:t>
            </a:r>
            <a:r>
              <a:rPr lang="en-US" sz="2100" strike="sngStrike" dirty="0">
                <a:solidFill>
                  <a:schemeClr val="bg1">
                    <a:lumMod val="85000"/>
                  </a:schemeClr>
                </a:solidFill>
              </a:rPr>
              <a:t>elicit distinct behavior than homonymy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11362A-278A-454F-8EF8-0E704427208B}"/>
              </a:ext>
            </a:extLst>
          </p:cNvPr>
          <p:cNvSpPr txBox="1">
            <a:spLocks/>
          </p:cNvSpPr>
          <p:nvPr/>
        </p:nvSpPr>
        <p:spPr>
          <a:xfrm>
            <a:off x="3813488" y="4428329"/>
            <a:ext cx="4512733" cy="2284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Homonymy/polysemy dichotomy likely too simple––</a:t>
            </a:r>
            <a:r>
              <a:rPr lang="en-US" sz="2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degree of overlap</a:t>
            </a: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also predictive.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A6CF5-CC74-9444-8C12-249B9F4FBCC9}"/>
              </a:ext>
            </a:extLst>
          </p:cNvPr>
          <p:cNvSpPr/>
          <p:nvPr/>
        </p:nvSpPr>
        <p:spPr>
          <a:xfrm>
            <a:off x="4534019" y="5908800"/>
            <a:ext cx="31239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Klepousniotou &amp; Baum, 2007;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Brown, 2008</a:t>
            </a:r>
          </a:p>
        </p:txBody>
      </p:sp>
    </p:spTree>
    <p:extLst>
      <p:ext uri="{BB962C8B-B14F-4D97-AF65-F5344CB8AC3E}">
        <p14:creationId xmlns:p14="http://schemas.microsoft.com/office/powerpoint/2010/main" val="26631280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65F9A4-9E31-0B4D-8019-A29F6DA8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9" y="484083"/>
            <a:ext cx="7648989" cy="588983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C2BF18-7B81-7C42-BA86-B19C0C2B6506}"/>
              </a:ext>
            </a:extLst>
          </p:cNvPr>
          <p:cNvSpPr txBox="1">
            <a:spLocks/>
          </p:cNvSpPr>
          <p:nvPr/>
        </p:nvSpPr>
        <p:spPr>
          <a:xfrm>
            <a:off x="8054317" y="878269"/>
            <a:ext cx="3732353" cy="5101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Compared each contextualized judgment to LS Norms.</a:t>
            </a:r>
          </a:p>
          <a:p>
            <a:r>
              <a:rPr lang="en-US" sz="2200" dirty="0"/>
              <a:t>Contextualized sensorimotor properties appear to reflect word senses (</a:t>
            </a:r>
            <a:r>
              <a:rPr lang="en-US" sz="2200" b="1" dirty="0"/>
              <a:t>physical market</a:t>
            </a:r>
            <a:r>
              <a:rPr lang="en-US" sz="2200" dirty="0"/>
              <a:t> vs. </a:t>
            </a:r>
            <a:r>
              <a:rPr lang="en-US" sz="2200" b="1" dirty="0"/>
              <a:t>financial market</a:t>
            </a:r>
            <a:r>
              <a:rPr lang="en-US" sz="2200" dirty="0"/>
              <a:t>).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Can we also calculate a </a:t>
            </a:r>
            <a:r>
              <a:rPr lang="en-US" sz="2200" b="1" dirty="0">
                <a:solidFill>
                  <a:schemeClr val="accent5"/>
                </a:solidFill>
              </a:rPr>
              <a:t>sensorimotor distance</a:t>
            </a:r>
            <a:r>
              <a:rPr lang="en-US" sz="2200" dirty="0">
                <a:solidFill>
                  <a:schemeClr val="accent5"/>
                </a:solidFill>
              </a:rPr>
              <a:t> between each context?</a:t>
            </a:r>
          </a:p>
        </p:txBody>
      </p:sp>
    </p:spTree>
    <p:extLst>
      <p:ext uri="{BB962C8B-B14F-4D97-AF65-F5344CB8AC3E}">
        <p14:creationId xmlns:p14="http://schemas.microsoft.com/office/powerpoint/2010/main" val="63725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F5D6-C7D0-5E44-97B3-9EEFFB8A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puzzle of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2F4D4-A9CE-6E43-A221-FB9812821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Anywhere from </a:t>
            </a:r>
            <a:r>
              <a:rPr lang="en-US" b="1" dirty="0"/>
              <a:t>7%-15% </a:t>
            </a:r>
            <a:r>
              <a:rPr lang="en-US" dirty="0"/>
              <a:t>of English wordforms are </a:t>
            </a:r>
            <a:r>
              <a:rPr lang="en-US" b="1" dirty="0"/>
              <a:t>homophonous: </a:t>
            </a:r>
            <a:r>
              <a:rPr lang="en-US" dirty="0"/>
              <a:t>they have ≥2 unrelated meanings. </a:t>
            </a:r>
          </a:p>
          <a:p>
            <a:r>
              <a:rPr lang="en-US" dirty="0"/>
              <a:t>Presumably, ambiguity––at least marginally––raises the probability of miscommunication.</a:t>
            </a:r>
          </a:p>
          <a:p>
            <a:r>
              <a:rPr lang="en-US" dirty="0">
                <a:solidFill>
                  <a:schemeClr val="accent5"/>
                </a:solidFill>
              </a:rPr>
              <a:t>So why would a system ostensibly evolved for communication tolerate ambiguity?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F56FD0-96BB-8447-8045-473DF9D67D8C}"/>
              </a:ext>
            </a:extLst>
          </p:cNvPr>
          <p:cNvSpPr txBox="1">
            <a:spLocks/>
          </p:cNvSpPr>
          <p:nvPr/>
        </p:nvSpPr>
        <p:spPr>
          <a:xfrm>
            <a:off x="1624920" y="4672321"/>
            <a:ext cx="8457318" cy="1658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“﻿The use of language for communication might turn out to be a kind of epiphenomenon </a:t>
            </a:r>
            <a:r>
              <a:rPr lang="is-I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…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If you want to make sure that we never misunderstand one another, for that purpose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language is not well designed, because you have such properties as ambiguity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.” </a:t>
            </a:r>
          </a:p>
          <a:p>
            <a:pPr marL="0" indent="0" algn="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-(Chomsky, 2002, pg. 107).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4FBB30-BC18-0E4C-AE5E-35F75D852465}"/>
              </a:ext>
            </a:extLst>
          </p:cNvPr>
          <p:cNvSpPr txBox="1">
            <a:spLocks/>
          </p:cNvSpPr>
          <p:nvPr/>
        </p:nvSpPr>
        <p:spPr>
          <a:xfrm>
            <a:off x="3395808" y="2766336"/>
            <a:ext cx="3489614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</a:t>
            </a:r>
          </a:p>
        </p:txBody>
      </p:sp>
    </p:spTree>
    <p:extLst>
      <p:ext uri="{BB962C8B-B14F-4D97-AF65-F5344CB8AC3E}">
        <p14:creationId xmlns:p14="http://schemas.microsoft.com/office/powerpoint/2010/main" val="52057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2590-E8ED-014B-AB3F-78B6E509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results: Chapters 5-7</a:t>
            </a:r>
          </a:p>
        </p:txBody>
      </p:sp>
    </p:spTree>
    <p:extLst>
      <p:ext uri="{BB962C8B-B14F-4D97-AF65-F5344CB8AC3E}">
        <p14:creationId xmlns:p14="http://schemas.microsoft.com/office/powerpoint/2010/main" val="14140883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5ED20-A9E2-7B49-B15B-3FDE43387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29" y="457153"/>
            <a:ext cx="7929633" cy="528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54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1BE2BD8-EB59-FD45-9C3A-F7EE29D7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466725"/>
            <a:ext cx="5587843" cy="353377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1CB3B9D-6E07-0042-ACCE-74AB1E7C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4348"/>
            <a:ext cx="5587843" cy="37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086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29BC88A-B5C6-E146-948C-33D12F90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1" y="0"/>
            <a:ext cx="9311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31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531B3AB-E015-3A45-8F75-4CAE6DBA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1" y="0"/>
            <a:ext cx="9311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039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D5E7-F734-8744-B042-5C046C8A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 of baselines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86CBC-F65F-0F4B-875A-122F11F54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Sufficiency ≠ necessity</a:t>
            </a:r>
          </a:p>
          <a:p>
            <a:r>
              <a:rPr lang="en-US" dirty="0"/>
              <a:t>A baseline can only demonstrate whether a simpler set of mechanisms/factors is </a:t>
            </a:r>
            <a:r>
              <a:rPr lang="en-US" b="1" dirty="0"/>
              <a:t>sufficient</a:t>
            </a:r>
            <a:r>
              <a:rPr lang="en-US" dirty="0"/>
              <a:t> to explain some phenomenon.</a:t>
            </a:r>
          </a:p>
          <a:p>
            <a:r>
              <a:rPr lang="en-US" dirty="0"/>
              <a:t>It doesn’t entail that those mechanisms are therefore the correct explanation.</a:t>
            </a:r>
          </a:p>
          <a:p>
            <a:r>
              <a:rPr lang="en-US" dirty="0"/>
              <a:t>Other factors are still relevant––how plausible is this explanation?</a:t>
            </a:r>
          </a:p>
          <a:p>
            <a:r>
              <a:rPr lang="en-US" dirty="0"/>
              <a:t>Still, it introduces uncertainty into our accounts––can’t just point to empirical phenomenon as evidence of theory, must adjudicate between theory and baseline.</a:t>
            </a:r>
          </a:p>
        </p:txBody>
      </p:sp>
    </p:spTree>
    <p:extLst>
      <p:ext uri="{BB962C8B-B14F-4D97-AF65-F5344CB8AC3E}">
        <p14:creationId xmlns:p14="http://schemas.microsoft.com/office/powerpoint/2010/main" val="391083357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5282</Words>
  <Application>Microsoft Macintosh PowerPoint</Application>
  <PresentationFormat>Widescreen</PresentationFormat>
  <Paragraphs>715</Paragraphs>
  <Slides>95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Cambria Math</vt:lpstr>
      <vt:lpstr>Grandview</vt:lpstr>
      <vt:lpstr>Wingdings</vt:lpstr>
      <vt:lpstr>CosineVTI</vt:lpstr>
      <vt:lpstr>Ambiguity in the mind and the lexicon</vt:lpstr>
      <vt:lpstr>Structure of this talk</vt:lpstr>
      <vt:lpstr>Why study ambiguity?</vt:lpstr>
      <vt:lpstr>Why study ambiguity?</vt:lpstr>
      <vt:lpstr>Why study ambiguity?</vt:lpstr>
      <vt:lpstr>Why study ambiguity?</vt:lpstr>
      <vt:lpstr>Why study ambiguity?</vt:lpstr>
      <vt:lpstr>Why is language so ambiguous?</vt:lpstr>
      <vt:lpstr>The puzzle of ambiguity</vt:lpstr>
      <vt:lpstr>Ambiguity is tolerated</vt:lpstr>
      <vt:lpstr>Ambiguity as a design feature</vt:lpstr>
      <vt:lpstr>Ambiguity as a byproduct</vt:lpstr>
      <vt:lpstr>Ambiguity as a byproduct</vt:lpstr>
      <vt:lpstr>A baseline for ambiguity</vt:lpstr>
      <vt:lpstr>Learning phonotactics</vt:lpstr>
      <vt:lpstr>Learning phonotactics</vt:lpstr>
      <vt:lpstr>Learning phonotactics</vt:lpstr>
      <vt:lpstr>Generating wordforms</vt:lpstr>
      <vt:lpstr>Generating wordforms</vt:lpstr>
      <vt:lpstr>Generating wordforms</vt:lpstr>
      <vt:lpstr>Generating wordforms</vt:lpstr>
      <vt:lpstr>Generating wordforms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PowerPoint Presentation</vt:lpstr>
      <vt:lpstr>Generating a lexicon</vt:lpstr>
      <vt:lpstr>PowerPoint Presentation</vt:lpstr>
      <vt:lpstr>PowerPoint Presentation</vt:lpstr>
      <vt:lpstr>Revisiting the puzzle of ambiguity</vt:lpstr>
      <vt:lpstr>Real lexica are clumpy</vt:lpstr>
      <vt:lpstr>Real lexica are clumpy</vt:lpstr>
      <vt:lpstr>Real lexica are clumpy</vt:lpstr>
      <vt:lpstr>Real lexica are clumpy</vt:lpstr>
      <vt:lpstr>Real lexica select against over-saturation</vt:lpstr>
      <vt:lpstr>Could smoothing create clumpiness?</vt:lpstr>
      <vt:lpstr>Could smoothing create clumpiness?</vt:lpstr>
      <vt:lpstr>Advantages of this account</vt:lpstr>
      <vt:lpstr>Testing the byproduct account</vt:lpstr>
      <vt:lpstr>Real lexica are clumpy</vt:lpstr>
      <vt:lpstr>Real lexica are clumpy</vt:lpstr>
      <vt:lpstr>Homophones vs. neighborhoods</vt:lpstr>
      <vt:lpstr>Testing the byproduct account</vt:lpstr>
      <vt:lpstr>Neutral model: lexicon generation</vt:lpstr>
      <vt:lpstr>Neutral model: lexicon generation</vt:lpstr>
      <vt:lpstr>Neutral model: lexicon generation</vt:lpstr>
      <vt:lpstr>Neutral model: lexicon generation</vt:lpstr>
      <vt:lpstr>Neutral model: lexicon generation</vt:lpstr>
      <vt:lpstr>Neutral model: lexicon generation</vt:lpstr>
      <vt:lpstr>Neutral model: lexicon generation</vt:lpstr>
      <vt:lpstr>Anti-homophone model</vt:lpstr>
      <vt:lpstr>Anti-homophone model</vt:lpstr>
      <vt:lpstr>Anti-homophone+ model</vt:lpstr>
      <vt:lpstr>Anti-homophone+ model</vt:lpstr>
      <vt:lpstr>What is “too many” homophones?</vt:lpstr>
      <vt:lpstr>Generating a lexicon</vt:lpstr>
      <vt:lpstr>Generating a lexicon</vt:lpstr>
      <vt:lpstr>PowerPoint Presentation</vt:lpstr>
      <vt:lpstr>PowerPoint Presentation</vt:lpstr>
      <vt:lpstr>PowerPoint Presentation</vt:lpstr>
      <vt:lpstr>PowerPoint Presentation</vt:lpstr>
      <vt:lpstr>Two birds with one stone?</vt:lpstr>
      <vt:lpstr>Ambiguity: the role of frequency</vt:lpstr>
      <vt:lpstr>Ambiguity: the role of frequency</vt:lpstr>
      <vt:lpstr>Ambiguity: the role of frequency</vt:lpstr>
      <vt:lpstr>Ambiguity: the role of frequency</vt:lpstr>
      <vt:lpstr>PowerPoint Presentation</vt:lpstr>
      <vt:lpstr>A pressure to avoid frequent ambiguity?</vt:lpstr>
      <vt:lpstr>A tale of two pressures</vt:lpstr>
      <vt:lpstr>Whose efficiency?</vt:lpstr>
      <vt:lpstr>Thank you!</vt:lpstr>
      <vt:lpstr>Bonus Slides</vt:lpstr>
      <vt:lpstr>RAW-C Task</vt:lpstr>
      <vt:lpstr>PowerPoint Presentation</vt:lpstr>
      <vt:lpstr>Other results: Chapters 2-4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Mental Dictionary Framework</vt:lpstr>
      <vt:lpstr>PowerPoint Presentation</vt:lpstr>
      <vt:lpstr>Other results: Chapters 5-7</vt:lpstr>
      <vt:lpstr>PowerPoint Presentation</vt:lpstr>
      <vt:lpstr>PowerPoint Presentation</vt:lpstr>
      <vt:lpstr>PowerPoint Presentation</vt:lpstr>
      <vt:lpstr>PowerPoint Presentation</vt:lpstr>
      <vt:lpstr>Philosophy of baselines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Charting ambiguity in the (mental) lexicon</dc:title>
  <dc:creator>Sean Trott</dc:creator>
  <cp:lastModifiedBy>Sean Trott</cp:lastModifiedBy>
  <cp:revision>907</cp:revision>
  <dcterms:created xsi:type="dcterms:W3CDTF">2022-03-29T21:50:34Z</dcterms:created>
  <dcterms:modified xsi:type="dcterms:W3CDTF">2022-08-15T20:42:50Z</dcterms:modified>
</cp:coreProperties>
</file>